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257" r:id="rId3"/>
    <p:sldId id="287" r:id="rId4"/>
    <p:sldId id="288" r:id="rId5"/>
    <p:sldId id="289" r:id="rId6"/>
    <p:sldId id="298" r:id="rId7"/>
    <p:sldId id="297" r:id="rId8"/>
    <p:sldId id="284" r:id="rId9"/>
    <p:sldId id="299" r:id="rId10"/>
    <p:sldId id="285" r:id="rId11"/>
    <p:sldId id="302" r:id="rId12"/>
    <p:sldId id="303" r:id="rId13"/>
    <p:sldId id="306" r:id="rId14"/>
    <p:sldId id="300" r:id="rId15"/>
    <p:sldId id="291" r:id="rId16"/>
    <p:sldId id="290" r:id="rId17"/>
    <p:sldId id="258" r:id="rId18"/>
    <p:sldId id="259" r:id="rId19"/>
    <p:sldId id="260" r:id="rId20"/>
    <p:sldId id="261" r:id="rId21"/>
    <p:sldId id="307" r:id="rId22"/>
    <p:sldId id="266" r:id="rId23"/>
    <p:sldId id="268" r:id="rId24"/>
    <p:sldId id="262" r:id="rId25"/>
    <p:sldId id="263" r:id="rId26"/>
    <p:sldId id="265" r:id="rId27"/>
    <p:sldId id="264" r:id="rId28"/>
    <p:sldId id="282" r:id="rId29"/>
    <p:sldId id="272" r:id="rId30"/>
    <p:sldId id="283" r:id="rId31"/>
    <p:sldId id="286" r:id="rId32"/>
    <p:sldId id="295" r:id="rId33"/>
    <p:sldId id="308" r:id="rId34"/>
    <p:sldId id="296" r:id="rId35"/>
    <p:sldId id="274" r:id="rId36"/>
    <p:sldId id="281" r:id="rId37"/>
    <p:sldId id="280" r:id="rId38"/>
    <p:sldId id="275" r:id="rId39"/>
    <p:sldId id="276" r:id="rId40"/>
    <p:sldId id="279" r:id="rId41"/>
  </p:sldIdLst>
  <p:sldSz cx="9906000" cy="6858000" type="A4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2400" i="1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sz="2400" i="1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sz="2400" i="1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sz="2400" i="1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008"/>
    <a:srgbClr val="FD56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0945"/>
  </p:normalViewPr>
  <p:slideViewPr>
    <p:cSldViewPr>
      <p:cViewPr>
        <p:scale>
          <a:sx n="80" d="100"/>
          <a:sy n="80" d="100"/>
        </p:scale>
        <p:origin x="2340" y="636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image" Target="../media/image41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image" Target="../media/image4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png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70659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70660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70661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36D5D94-9961-9E44-B6EA-CAB71DDD427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3556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2500" y="685800"/>
            <a:ext cx="4953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78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78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96BFE69-BECE-884F-8537-E84D4018CBB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3584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555AFD-4A11-6D4B-8018-7636FC66186D}" type="slidenum">
              <a:rPr lang="en-US"/>
              <a:pPr/>
              <a:t>1</a:t>
            </a:fld>
            <a:endParaRPr lang="en-US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1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57B263-76AD-654D-A59A-95FE6A3490C0}" type="slidenum">
              <a:rPr lang="en-US"/>
              <a:pPr/>
              <a:t>24</a:t>
            </a:fld>
            <a:endParaRPr lang="en-US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08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2476C8-C60E-DC43-8028-3C13B3527C93}" type="slidenum">
              <a:rPr lang="en-US"/>
              <a:pPr/>
              <a:t>25</a:t>
            </a:fld>
            <a:endParaRPr lang="en-US"/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3409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4F5A4A-9791-6449-8002-FB22D1EBCF0C}" type="slidenum">
              <a:rPr lang="en-US"/>
              <a:pPr/>
              <a:t>26</a:t>
            </a:fld>
            <a:endParaRPr lang="en-US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Shear</a:t>
            </a:r>
            <a:r>
              <a:rPr lang="en-US" baseline="0" dirty="0"/>
              <a:t> thickening is a dilatant – silly putty is an example.</a:t>
            </a:r>
          </a:p>
          <a:p>
            <a:r>
              <a:rPr lang="en-US" baseline="0" dirty="0"/>
              <a:t>Shear thinning is exemplified by paints and ketchup. Avoid using thixotropic. It is not </a:t>
            </a:r>
            <a:r>
              <a:rPr lang="en-US" baseline="0"/>
              <a:t>strictly correct.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421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03BDC98-BF5F-874E-A17B-35F7315CD84B}" type="slidenum">
              <a:rPr lang="en-US"/>
              <a:pPr/>
              <a:t>27</a:t>
            </a:fld>
            <a:endParaRPr lang="en-US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9193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84A6CA-A113-9B4E-ADBA-449FFB407D5A}" type="slidenum">
              <a:rPr lang="en-US"/>
              <a:pPr/>
              <a:t>29</a:t>
            </a:fld>
            <a:endParaRPr lang="en-US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190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3972DD-010B-074D-B325-C26D84541817}" type="slidenum">
              <a:rPr lang="en-US"/>
              <a:pPr/>
              <a:t>31</a:t>
            </a:fld>
            <a:endParaRPr lang="en-US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453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D7A0F0-7E34-B44D-AF35-2966FC8A7C7F}" type="slidenum">
              <a:rPr lang="en-US"/>
              <a:pPr/>
              <a:t>35</a:t>
            </a:fld>
            <a:endParaRPr lang="en-US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234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B5909C-E25F-E446-BF3D-B66764EC524F}" type="slidenum">
              <a:rPr lang="en-US"/>
              <a:pPr/>
              <a:t>37</a:t>
            </a:fld>
            <a:endParaRPr lang="en-US"/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dG = -SdT + Vdp for a reversible path</a:t>
            </a:r>
          </a:p>
        </p:txBody>
      </p:sp>
    </p:spTree>
    <p:extLst>
      <p:ext uri="{BB962C8B-B14F-4D97-AF65-F5344CB8AC3E}">
        <p14:creationId xmlns:p14="http://schemas.microsoft.com/office/powerpoint/2010/main" val="13448028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1F255C-BDDE-E546-88CD-00DFBFE1890D}" type="slidenum">
              <a:rPr lang="en-US"/>
              <a:pPr/>
              <a:t>38</a:t>
            </a:fld>
            <a:endParaRPr lang="en-US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4056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50F882-42A7-D145-96BC-A8DA670CF469}" type="slidenum">
              <a:rPr lang="en-US"/>
              <a:pPr/>
              <a:t>39</a:t>
            </a:fld>
            <a:endParaRPr lang="en-US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856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F0E751-4EDB-3845-ADB0-BF0841DBB180}" type="slidenum">
              <a:rPr lang="en-US"/>
              <a:pPr/>
              <a:t>2</a:t>
            </a:fld>
            <a:endParaRPr lang="en-US"/>
          </a:p>
        </p:txBody>
      </p:sp>
      <p:sp>
        <p:nvSpPr>
          <p:cNvPr id="3993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189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967347-C862-AB44-A1B8-A88FDF0329E7}" type="slidenum">
              <a:rPr lang="en-US"/>
              <a:pPr/>
              <a:t>40</a:t>
            </a:fld>
            <a:endParaRPr lang="en-US"/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43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3D9122-BDD3-FF4D-9D4C-6BCFBBEFCAC9}" type="slidenum">
              <a:rPr lang="en-US"/>
              <a:pPr/>
              <a:t>7</a:t>
            </a:fld>
            <a:endParaRPr lang="en-US"/>
          </a:p>
        </p:txBody>
      </p:sp>
      <p:sp>
        <p:nvSpPr>
          <p:cNvPr id="4096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584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47C2AA-98A6-4044-94EB-ED803553E587}" type="slidenum">
              <a:rPr lang="en-US"/>
              <a:pPr/>
              <a:t>17</a:t>
            </a:fld>
            <a:endParaRPr lang="en-US"/>
          </a:p>
        </p:txBody>
      </p:sp>
      <p:sp>
        <p:nvSpPr>
          <p:cNvPr id="4198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367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584799-1EE9-294B-A853-E1DC44121AE1}" type="slidenum">
              <a:rPr lang="en-US"/>
              <a:pPr/>
              <a:t>18</a:t>
            </a:fld>
            <a:endParaRPr lang="en-US"/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075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EC27F3-826C-0748-90BB-89B25928273A}" type="slidenum">
              <a:rPr lang="en-US"/>
              <a:pPr/>
              <a:t>19</a:t>
            </a:fld>
            <a:endParaRPr lang="en-US"/>
          </a:p>
        </p:txBody>
      </p:sp>
      <p:sp>
        <p:nvSpPr>
          <p:cNvPr id="4403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62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268183-74AC-AC49-96C0-DA780A284E2D}" type="slidenum">
              <a:rPr lang="en-US"/>
              <a:pPr/>
              <a:t>20</a:t>
            </a:fld>
            <a:endParaRPr lang="en-US"/>
          </a:p>
        </p:txBody>
      </p:sp>
      <p:sp>
        <p:nvSpPr>
          <p:cNvPr id="4505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066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3972DD-010B-074D-B325-C26D84541817}" type="slidenum">
              <a:rPr lang="en-US"/>
              <a:pPr/>
              <a:t>22</a:t>
            </a:fld>
            <a:endParaRPr lang="en-US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805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2B24DA-A109-CA46-8F5E-4F3662933D91}" type="slidenum">
              <a:rPr lang="en-US"/>
              <a:pPr/>
              <a:t>23</a:t>
            </a:fld>
            <a:endParaRPr lang="en-US"/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49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01906B5-F425-A742-930C-E6393104B3B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CDE9350-E93B-2840-ACA4-988C0C8ABB0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58025" y="609600"/>
            <a:ext cx="2105025" cy="54864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0" y="609600"/>
            <a:ext cx="6162675" cy="54864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47D94AA-1430-1E47-9015-7986D2E939A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22EA5448-910C-8741-BC3D-C4A6635515B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E84DDA1-BAD5-6349-AFB5-6533818D41A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950" y="1981200"/>
            <a:ext cx="413385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981200"/>
            <a:ext cx="413385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E2D1C8D-F3B5-8E4D-A53D-C224FC545BD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2DEAE481-78DA-3D4E-8D72-2BE720B9A7F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D7833A-1155-964C-A4C8-CED456C0F76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65F02DD-F3E1-AA43-80E0-0CC62814A0F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E7BD8F9-2258-D64E-A2F7-1E8314F1F3B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20BE6CF5-6679-234D-A6A5-2D38B4F7932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609600"/>
            <a:ext cx="84201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981200"/>
            <a:ext cx="84201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42950" y="6248400"/>
            <a:ext cx="2063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i="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8400"/>
            <a:ext cx="313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i="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8400"/>
            <a:ext cx="2063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i="0"/>
            </a:lvl1pPr>
          </a:lstStyle>
          <a:p>
            <a:fld id="{689885F2-4840-BB46-B40B-27D090E84844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2.png"/><Relationship Id="rId7" Type="http://schemas.openxmlformats.org/officeDocument/2006/relationships/image" Target="../media/image16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10" Type="http://schemas.openxmlformats.org/officeDocument/2006/relationships/image" Target="../media/image19.tiff"/><Relationship Id="rId4" Type="http://schemas.openxmlformats.org/officeDocument/2006/relationships/image" Target="../media/image13.tiff"/><Relationship Id="rId9" Type="http://schemas.openxmlformats.org/officeDocument/2006/relationships/image" Target="../media/image1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7" Type="http://schemas.openxmlformats.org/officeDocument/2006/relationships/image" Target="../media/image25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41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4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49.emf"/><Relationship Id="rId4" Type="http://schemas.openxmlformats.org/officeDocument/2006/relationships/oleObject" Target="../embeddings/oleObject5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1.png"/><Relationship Id="rId4" Type="http://schemas.openxmlformats.org/officeDocument/2006/relationships/oleObject" Target="../embeddings/oleObject7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m.grell@shefield.ac.uk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55.png"/><Relationship Id="rId4" Type="http://schemas.openxmlformats.org/officeDocument/2006/relationships/oleObject" Target="../embeddings/oleObject8.bin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notesSlide" Target="../notesSlides/notesSlide16.xml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6.png"/><Relationship Id="rId5" Type="http://schemas.openxmlformats.org/officeDocument/2006/relationships/oleObject" Target="../embeddings/oleObject9.bin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42950" y="1295400"/>
            <a:ext cx="9163050" cy="1143000"/>
          </a:xfrm>
        </p:spPr>
        <p:txBody>
          <a:bodyPr/>
          <a:lstStyle/>
          <a:p>
            <a:r>
              <a:rPr lang="en-GB" sz="4000" dirty="0"/>
              <a:t>PHY377/477 Soft Condensed Matter</a:t>
            </a:r>
            <a:br>
              <a:rPr lang="en-GB" sz="4000" dirty="0"/>
            </a:br>
            <a:r>
              <a:rPr lang="en-GB" sz="4000" dirty="0"/>
              <a:t/>
            </a:r>
            <a:br>
              <a:rPr lang="en-GB" sz="4000" dirty="0"/>
            </a:br>
            <a:endParaRPr lang="en-GB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33400" y="2819400"/>
            <a:ext cx="8991600" cy="1752600"/>
          </a:xfrm>
        </p:spPr>
        <p:txBody>
          <a:bodyPr/>
          <a:lstStyle/>
          <a:p>
            <a:r>
              <a:rPr lang="en-GB" sz="2400" dirty="0"/>
              <a:t>Dr Martin Grell</a:t>
            </a:r>
          </a:p>
          <a:p>
            <a:r>
              <a:rPr lang="en-GB" sz="2400" dirty="0"/>
              <a:t>Slides developed from Prof Mark </a:t>
            </a:r>
            <a:r>
              <a:rPr lang="en-GB" sz="2400" dirty="0" err="1"/>
              <a:t>Geoghegan’s</a:t>
            </a:r>
            <a:r>
              <a:rPr lang="en-GB" sz="2400" dirty="0"/>
              <a:t> prior material</a:t>
            </a:r>
          </a:p>
          <a:p>
            <a:r>
              <a:rPr lang="en-GB" sz="2400" dirty="0"/>
              <a:t>Based on R A L Jones “Soft Condensed Matter” (OUP, Oxford, 2002)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9525000" cy="1143000"/>
          </a:xfrm>
        </p:spPr>
        <p:txBody>
          <a:bodyPr/>
          <a:lstStyle/>
          <a:p>
            <a:r>
              <a:rPr lang="en-US" dirty="0"/>
              <a:t>Molecular materials</a:t>
            </a:r>
            <a:br>
              <a:rPr lang="en-US" dirty="0"/>
            </a:br>
            <a:r>
              <a:rPr lang="en-US" sz="2800" dirty="0" smtClean="0"/>
              <a:t>Illustrating</a:t>
            </a:r>
            <a:r>
              <a:rPr lang="zh-CN" altLang="en-US" sz="2800" dirty="0" smtClean="0"/>
              <a:t>（说明）</a:t>
            </a:r>
            <a:r>
              <a:rPr lang="en-US" sz="2800" dirty="0" smtClean="0"/>
              <a:t> </a:t>
            </a:r>
            <a:r>
              <a:rPr lang="en-US" sz="2800" dirty="0"/>
              <a:t>organic molecules and their shapes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934" y="3153561"/>
            <a:ext cx="820277" cy="7126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567" y="3086821"/>
            <a:ext cx="974892" cy="8461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6813" y="1219200"/>
            <a:ext cx="10466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e.g. (linear)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Hexane</a:t>
            </a:r>
            <a:r>
              <a:rPr lang="zh-CN" altLang="en-US" dirty="0" smtClean="0">
                <a:solidFill>
                  <a:srgbClr val="FF0000"/>
                </a:solidFill>
              </a:rPr>
              <a:t>（己烷）</a:t>
            </a:r>
            <a:r>
              <a:rPr lang="en-US" dirty="0" smtClean="0"/>
              <a:t>: </a:t>
            </a:r>
            <a:r>
              <a:rPr lang="en-US" dirty="0"/>
              <a:t>6 </a:t>
            </a:r>
            <a:r>
              <a:rPr lang="en-US" dirty="0" smtClean="0"/>
              <a:t>saturated</a:t>
            </a:r>
            <a:r>
              <a:rPr lang="zh-CN" altLang="en-US" dirty="0" smtClean="0"/>
              <a:t>（饱和的）</a:t>
            </a:r>
            <a:r>
              <a:rPr lang="en-US" dirty="0" smtClean="0"/>
              <a:t> </a:t>
            </a:r>
            <a:r>
              <a:rPr lang="en-US" dirty="0"/>
              <a:t>(sp</a:t>
            </a:r>
            <a:r>
              <a:rPr lang="en-US" baseline="30000" dirty="0"/>
              <a:t>3</a:t>
            </a:r>
            <a:r>
              <a:rPr lang="en-US" dirty="0"/>
              <a:t> carbons) + ‘enough’ H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3289" y="1831762"/>
            <a:ext cx="2032000" cy="508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6434" y="1612252"/>
            <a:ext cx="2540000" cy="11811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7668" y="1831762"/>
            <a:ext cx="2032000" cy="8255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668" y="1803323"/>
            <a:ext cx="2032000" cy="1104900"/>
          </a:xfrm>
          <a:prstGeom prst="rect">
            <a:avLst/>
          </a:prstGeom>
        </p:spPr>
      </p:pic>
      <p:sp>
        <p:nvSpPr>
          <p:cNvPr id="104448" name="TextBox 104447"/>
          <p:cNvSpPr txBox="1"/>
          <p:nvPr/>
        </p:nvSpPr>
        <p:spPr>
          <a:xfrm>
            <a:off x="7649494" y="2366804"/>
            <a:ext cx="20104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Highly </a:t>
            </a:r>
            <a:r>
              <a:rPr lang="en-US" sz="2000" dirty="0" err="1"/>
              <a:t>stylised</a:t>
            </a:r>
            <a:endParaRPr lang="en-US" sz="2000" dirty="0"/>
          </a:p>
          <a:p>
            <a:r>
              <a:rPr lang="en-US" sz="2000" dirty="0"/>
              <a:t>C and H implied</a:t>
            </a:r>
          </a:p>
          <a:p>
            <a:r>
              <a:rPr lang="en-US" sz="2000" dirty="0"/>
              <a:t>Note ’zig zag’ </a:t>
            </a:r>
          </a:p>
          <a:p>
            <a:r>
              <a:rPr lang="en-US" sz="2000" dirty="0"/>
              <a:t>from sp</a:t>
            </a:r>
            <a:r>
              <a:rPr lang="en-US" sz="2000" baseline="30000" dirty="0"/>
              <a:t>3 </a:t>
            </a:r>
            <a:r>
              <a:rPr lang="en-US" sz="2000" dirty="0"/>
              <a:t>angle</a:t>
            </a:r>
          </a:p>
        </p:txBody>
      </p:sp>
      <p:sp>
        <p:nvSpPr>
          <p:cNvPr id="104449" name="TextBox 104448"/>
          <p:cNvSpPr txBox="1"/>
          <p:nvPr/>
        </p:nvSpPr>
        <p:spPr>
          <a:xfrm>
            <a:off x="125086" y="3159649"/>
            <a:ext cx="48574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Acetone</a:t>
            </a:r>
            <a:r>
              <a:rPr lang="zh-CN" altLang="en-US" sz="2000" dirty="0" smtClean="0">
                <a:solidFill>
                  <a:srgbClr val="FF0000"/>
                </a:solidFill>
              </a:rPr>
              <a:t>（丙酮）</a:t>
            </a:r>
            <a:r>
              <a:rPr lang="en-US" sz="2000" dirty="0" smtClean="0">
                <a:solidFill>
                  <a:srgbClr val="FF0000"/>
                </a:solidFill>
              </a:rPr>
              <a:t>: </a:t>
            </a:r>
            <a:r>
              <a:rPr lang="en-US" sz="2000" dirty="0"/>
              <a:t>Only ‘heteroatom’ shown</a:t>
            </a:r>
          </a:p>
          <a:p>
            <a:r>
              <a:rPr lang="en-US" sz="2000" dirty="0"/>
              <a:t>Here, oxygen (O)</a:t>
            </a:r>
          </a:p>
          <a:p>
            <a:r>
              <a:rPr lang="en-US" sz="2000" dirty="0"/>
              <a:t>Note, double bond: unsaturated middle C</a:t>
            </a:r>
          </a:p>
        </p:txBody>
      </p:sp>
      <p:sp>
        <p:nvSpPr>
          <p:cNvPr id="104459" name="TextBox 104458"/>
          <p:cNvSpPr txBox="1"/>
          <p:nvPr/>
        </p:nvSpPr>
        <p:spPr>
          <a:xfrm>
            <a:off x="5769706" y="3232390"/>
            <a:ext cx="518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p:pic>
        <p:nvPicPr>
          <p:cNvPr id="104460" name="Picture 10445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667" y="5732880"/>
            <a:ext cx="1163960" cy="581980"/>
          </a:xfrm>
          <a:prstGeom prst="rect">
            <a:avLst/>
          </a:prstGeom>
        </p:spPr>
      </p:pic>
      <p:pic>
        <p:nvPicPr>
          <p:cNvPr id="104461" name="Picture 10446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7668" y="5421184"/>
            <a:ext cx="1226678" cy="1073343"/>
          </a:xfrm>
          <a:prstGeom prst="rect">
            <a:avLst/>
          </a:prstGeom>
        </p:spPr>
      </p:pic>
      <p:sp>
        <p:nvSpPr>
          <p:cNvPr id="104462" name="TextBox 104461"/>
          <p:cNvSpPr txBox="1"/>
          <p:nvPr/>
        </p:nvSpPr>
        <p:spPr>
          <a:xfrm>
            <a:off x="26883" y="6381721"/>
            <a:ext cx="6234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0" dirty="0"/>
              <a:t>Trans-2- </a:t>
            </a:r>
            <a:r>
              <a:rPr lang="en-US" sz="2000" i="0" dirty="0" err="1"/>
              <a:t>butene</a:t>
            </a:r>
            <a:r>
              <a:rPr lang="en-US" sz="2000" i="0" dirty="0"/>
              <a:t> </a:t>
            </a:r>
            <a:r>
              <a:rPr lang="en-US" sz="2000" dirty="0"/>
              <a:t>vs. </a:t>
            </a:r>
            <a:r>
              <a:rPr lang="en-US" sz="2000" i="0" dirty="0"/>
              <a:t>cis-2-butene: </a:t>
            </a:r>
            <a:r>
              <a:rPr lang="en-US" sz="2000" i="0" dirty="0">
                <a:solidFill>
                  <a:srgbClr val="FF0000"/>
                </a:solidFill>
              </a:rPr>
              <a:t>‘Isomerism</a:t>
            </a:r>
            <a:r>
              <a:rPr lang="en-US" sz="2000" i="0" dirty="0" smtClean="0">
                <a:solidFill>
                  <a:srgbClr val="FF0000"/>
                </a:solidFill>
              </a:rPr>
              <a:t>’</a:t>
            </a:r>
            <a:r>
              <a:rPr lang="zh-CN" altLang="en-US" sz="2000" i="0" dirty="0" smtClean="0">
                <a:solidFill>
                  <a:srgbClr val="FF0000"/>
                </a:solidFill>
              </a:rPr>
              <a:t>（异构）</a:t>
            </a:r>
            <a:endParaRPr lang="en-US" sz="2000" i="0" dirty="0">
              <a:solidFill>
                <a:srgbClr val="FF0000"/>
              </a:solidFill>
            </a:endParaRPr>
          </a:p>
        </p:txBody>
      </p:sp>
      <p:sp>
        <p:nvSpPr>
          <p:cNvPr id="104463" name="TextBox 104462"/>
          <p:cNvSpPr txBox="1"/>
          <p:nvPr/>
        </p:nvSpPr>
        <p:spPr>
          <a:xfrm>
            <a:off x="254747" y="4477331"/>
            <a:ext cx="29562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FF0000"/>
                </a:solidFill>
              </a:rPr>
              <a:t>Butene</a:t>
            </a:r>
            <a:r>
              <a:rPr lang="zh-CN" altLang="en-US" sz="2000" dirty="0" smtClean="0">
                <a:solidFill>
                  <a:srgbClr val="FF0000"/>
                </a:solidFill>
              </a:rPr>
              <a:t>（丁烯）</a:t>
            </a:r>
            <a:r>
              <a:rPr lang="en-US" sz="2000" dirty="0" smtClean="0">
                <a:solidFill>
                  <a:srgbClr val="FF0000"/>
                </a:solidFill>
              </a:rPr>
              <a:t>:</a:t>
            </a: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/>
              <a:t>C=C double bond</a:t>
            </a:r>
          </a:p>
          <a:p>
            <a:r>
              <a:rPr lang="en-US" sz="2000" dirty="0"/>
              <a:t>Unsaturated (sp</a:t>
            </a:r>
            <a:r>
              <a:rPr lang="en-US" sz="2000" baseline="30000" dirty="0"/>
              <a:t>2</a:t>
            </a:r>
            <a:r>
              <a:rPr lang="en-US" sz="2000" dirty="0"/>
              <a:t> hybrid)</a:t>
            </a:r>
          </a:p>
        </p:txBody>
      </p:sp>
      <p:pic>
        <p:nvPicPr>
          <p:cNvPr id="104469" name="Picture 10446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0289" y="5696471"/>
            <a:ext cx="2286000" cy="317500"/>
          </a:xfrm>
          <a:prstGeom prst="rect">
            <a:avLst/>
          </a:prstGeom>
        </p:spPr>
      </p:pic>
      <p:sp>
        <p:nvSpPr>
          <p:cNvPr id="104470" name="TextBox 104469"/>
          <p:cNvSpPr txBox="1"/>
          <p:nvPr/>
        </p:nvSpPr>
        <p:spPr>
          <a:xfrm>
            <a:off x="5477258" y="4713298"/>
            <a:ext cx="27304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FF0000"/>
                </a:solidFill>
              </a:rPr>
              <a:t>Butyne</a:t>
            </a:r>
            <a:r>
              <a:rPr lang="zh-CN" altLang="en-US" sz="2000" dirty="0" smtClean="0">
                <a:solidFill>
                  <a:srgbClr val="FF0000"/>
                </a:solidFill>
              </a:rPr>
              <a:t>（丁炔）</a:t>
            </a:r>
            <a:r>
              <a:rPr lang="en-US" sz="2000" dirty="0" smtClean="0">
                <a:solidFill>
                  <a:srgbClr val="FF0000"/>
                </a:solidFill>
              </a:rPr>
              <a:t>:</a:t>
            </a: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/>
              <a:t>Triple bond (</a:t>
            </a:r>
            <a:r>
              <a:rPr lang="en-US" sz="2000" dirty="0" err="1"/>
              <a:t>sp</a:t>
            </a:r>
            <a:r>
              <a:rPr lang="en-US" sz="2000" dirty="0"/>
              <a:t> hybrid)</a:t>
            </a:r>
          </a:p>
        </p:txBody>
      </p:sp>
      <p:sp>
        <p:nvSpPr>
          <p:cNvPr id="104471" name="TextBox 104470"/>
          <p:cNvSpPr txBox="1"/>
          <p:nvPr/>
        </p:nvSpPr>
        <p:spPr>
          <a:xfrm>
            <a:off x="1643917" y="573288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ymbol" charset="2"/>
                <a:ea typeface="Symbol" charset="2"/>
                <a:cs typeface="Symbol" charset="2"/>
              </a:rPr>
              <a:t>≠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472" y="13657"/>
            <a:ext cx="9525000" cy="1143000"/>
          </a:xfrm>
        </p:spPr>
        <p:txBody>
          <a:bodyPr/>
          <a:lstStyle/>
          <a:p>
            <a:r>
              <a:rPr lang="en-US" dirty="0"/>
              <a:t>Molecular materials</a:t>
            </a:r>
            <a:br>
              <a:rPr lang="en-US" dirty="0"/>
            </a:br>
            <a:r>
              <a:rPr lang="en-US" sz="2800" dirty="0"/>
              <a:t>Examples of organic molecules: Rings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6150" y="1249271"/>
            <a:ext cx="2016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smtClean="0">
                <a:solidFill>
                  <a:srgbClr val="FF0000"/>
                </a:solidFill>
              </a:rPr>
              <a:t>Benzene</a:t>
            </a:r>
            <a:r>
              <a:rPr lang="zh-CN" altLang="en-US" i="0" dirty="0" smtClean="0">
                <a:solidFill>
                  <a:srgbClr val="FF0000"/>
                </a:solidFill>
              </a:rPr>
              <a:t>（苯）</a:t>
            </a:r>
            <a:endParaRPr lang="en-US" i="0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9" y="1803550"/>
            <a:ext cx="1950768" cy="8279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223" y="2775919"/>
            <a:ext cx="575843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6 sp</a:t>
            </a:r>
            <a:r>
              <a:rPr lang="en-US" sz="2000" baseline="30000" dirty="0"/>
              <a:t>2</a:t>
            </a:r>
            <a:r>
              <a:rPr lang="en-US" sz="2000" dirty="0"/>
              <a:t> </a:t>
            </a:r>
            <a:r>
              <a:rPr lang="en-US" sz="2000" dirty="0" err="1"/>
              <a:t>hybridised</a:t>
            </a:r>
            <a:r>
              <a:rPr lang="en-US" sz="2000" dirty="0"/>
              <a:t> C in a (planar) ring: </a:t>
            </a:r>
          </a:p>
          <a:p>
            <a:r>
              <a:rPr lang="en-US" sz="2000" dirty="0"/>
              <a:t>3 Alternate 3 double / 3 single bonds- but where?</a:t>
            </a:r>
          </a:p>
          <a:p>
            <a:r>
              <a:rPr lang="en-US" sz="2000" dirty="0" err="1"/>
              <a:t>Unhybridised</a:t>
            </a:r>
            <a:r>
              <a:rPr lang="en-US" sz="2000" dirty="0"/>
              <a:t> p electrons </a:t>
            </a:r>
            <a:r>
              <a:rPr lang="en-US" sz="2000" dirty="0" err="1"/>
              <a:t>delocalise</a:t>
            </a:r>
            <a:r>
              <a:rPr lang="en-US" sz="2000" dirty="0"/>
              <a:t> around ring</a:t>
            </a:r>
          </a:p>
          <a:p>
            <a:r>
              <a:rPr lang="en-US" sz="2000" dirty="0">
                <a:solidFill>
                  <a:srgbClr val="FF0000"/>
                </a:solidFill>
              </a:rPr>
              <a:t>	‘</a:t>
            </a:r>
            <a:r>
              <a:rPr lang="en-US" dirty="0">
                <a:solidFill>
                  <a:srgbClr val="FF0000"/>
                </a:solidFill>
              </a:rPr>
              <a:t>conjugation’,  </a:t>
            </a:r>
            <a:r>
              <a:rPr lang="en-US" dirty="0">
                <a:solidFill>
                  <a:srgbClr val="FF0000"/>
                </a:solidFill>
                <a:latin typeface="Symbol" charset="2"/>
                <a:ea typeface="Symbol" charset="2"/>
                <a:cs typeface="Symbol" charset="2"/>
              </a:rPr>
              <a:t>p</a:t>
            </a:r>
            <a:r>
              <a:rPr lang="en-US" dirty="0">
                <a:solidFill>
                  <a:srgbClr val="FF0000"/>
                </a:solidFill>
              </a:rPr>
              <a:t> electrons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72680" t="10625" b="14563"/>
          <a:stretch/>
        </p:blipFill>
        <p:spPr>
          <a:xfrm>
            <a:off x="3208248" y="1665481"/>
            <a:ext cx="880307" cy="99177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 bwMode="auto">
          <a:xfrm>
            <a:off x="2504728" y="2204864"/>
            <a:ext cx="504056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410" y="1732432"/>
            <a:ext cx="1806238" cy="79474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801873" y="1213081"/>
            <a:ext cx="2890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smtClean="0">
                <a:solidFill>
                  <a:srgbClr val="FF0000"/>
                </a:solidFill>
              </a:rPr>
              <a:t>Cyclohexane</a:t>
            </a:r>
            <a:r>
              <a:rPr lang="zh-CN" altLang="en-US" i="0" dirty="0" smtClean="0">
                <a:solidFill>
                  <a:srgbClr val="FF0000"/>
                </a:solidFill>
              </a:rPr>
              <a:t>（环己）</a:t>
            </a:r>
            <a:endParaRPr lang="en-US" i="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65410" y="2749009"/>
            <a:ext cx="33137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6 sp</a:t>
            </a:r>
            <a:r>
              <a:rPr lang="en-US" sz="2000" baseline="30000" dirty="0"/>
              <a:t>3</a:t>
            </a:r>
            <a:r>
              <a:rPr lang="en-US" sz="2000" dirty="0"/>
              <a:t> </a:t>
            </a:r>
            <a:r>
              <a:rPr lang="en-US" sz="2000" dirty="0" err="1"/>
              <a:t>hybridised</a:t>
            </a:r>
            <a:r>
              <a:rPr lang="en-US" sz="2000" dirty="0"/>
              <a:t> C in a ring:</a:t>
            </a:r>
          </a:p>
          <a:p>
            <a:r>
              <a:rPr lang="en-US" sz="2000" dirty="0"/>
              <a:t>saturated, no conjugation</a:t>
            </a:r>
          </a:p>
          <a:p>
            <a:r>
              <a:rPr lang="en-US" sz="2000" dirty="0"/>
              <a:t>Not planar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0472" y="4431856"/>
            <a:ext cx="8473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smtClean="0">
                <a:solidFill>
                  <a:srgbClr val="FF0000"/>
                </a:solidFill>
              </a:rPr>
              <a:t>Heterocycles</a:t>
            </a:r>
            <a:r>
              <a:rPr lang="zh-CN" altLang="en-US" i="0" dirty="0" smtClean="0">
                <a:solidFill>
                  <a:srgbClr val="FF0000"/>
                </a:solidFill>
              </a:rPr>
              <a:t>（杂环）</a:t>
            </a:r>
            <a:r>
              <a:rPr lang="en-US" i="0" dirty="0" smtClean="0">
                <a:solidFill>
                  <a:srgbClr val="FF0000"/>
                </a:solidFill>
              </a:rPr>
              <a:t>: </a:t>
            </a:r>
            <a:r>
              <a:rPr lang="en-US" i="0" dirty="0"/>
              <a:t>Rings with ‘hetero’ atoms (other than C)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5585" y="4949945"/>
            <a:ext cx="1270000" cy="1295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3886" y="4975345"/>
            <a:ext cx="1270000" cy="127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0410" y="4949945"/>
            <a:ext cx="1270000" cy="14859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625605" y="6293805"/>
            <a:ext cx="4854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err="1">
                <a:solidFill>
                  <a:srgbClr val="FF0000"/>
                </a:solidFill>
              </a:rPr>
              <a:t>Thiophene</a:t>
            </a:r>
            <a:r>
              <a:rPr lang="en-US" i="0" dirty="0">
                <a:solidFill>
                  <a:srgbClr val="FF0000"/>
                </a:solidFill>
              </a:rPr>
              <a:t>	  </a:t>
            </a:r>
            <a:r>
              <a:rPr lang="en-US" i="0" dirty="0" err="1">
                <a:solidFill>
                  <a:srgbClr val="FF0000"/>
                </a:solidFill>
              </a:rPr>
              <a:t>Furane</a:t>
            </a:r>
            <a:r>
              <a:rPr lang="en-US" i="0" dirty="0">
                <a:solidFill>
                  <a:srgbClr val="FF0000"/>
                </a:solidFill>
              </a:rPr>
              <a:t>	Pyrrole</a:t>
            </a:r>
          </a:p>
        </p:txBody>
      </p:sp>
    </p:spTree>
    <p:extLst>
      <p:ext uri="{BB962C8B-B14F-4D97-AF65-F5344CB8AC3E}">
        <p14:creationId xmlns:p14="http://schemas.microsoft.com/office/powerpoint/2010/main" val="432497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472" y="188640"/>
            <a:ext cx="9525000" cy="1143000"/>
          </a:xfrm>
        </p:spPr>
        <p:txBody>
          <a:bodyPr/>
          <a:lstStyle/>
          <a:p>
            <a:r>
              <a:rPr lang="en-US" dirty="0"/>
              <a:t>Molecular materials</a:t>
            </a:r>
            <a:br>
              <a:rPr lang="en-US" dirty="0"/>
            </a:br>
            <a:r>
              <a:rPr lang="en-US" sz="2800" dirty="0"/>
              <a:t>Big rings: </a:t>
            </a:r>
            <a:r>
              <a:rPr lang="en-US" sz="2800" dirty="0">
                <a:solidFill>
                  <a:srgbClr val="FF0000"/>
                </a:solidFill>
              </a:rPr>
              <a:t>Macrocycles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7" y="4539065"/>
            <a:ext cx="4232398" cy="223224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12" y="1770870"/>
            <a:ext cx="2203024" cy="24333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3804" y="1196559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err="1">
                <a:solidFill>
                  <a:srgbClr val="FF0000"/>
                </a:solidFill>
              </a:rPr>
              <a:t>Heme</a:t>
            </a:r>
            <a:r>
              <a:rPr lang="en-US" i="0" dirty="0">
                <a:solidFill>
                  <a:srgbClr val="FF0000"/>
                </a:solidFill>
              </a:rPr>
              <a:t> 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2480" y="5248998"/>
            <a:ext cx="1728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solidFill>
                  <a:srgbClr val="FF0000"/>
                </a:solidFill>
              </a:rPr>
              <a:t>Chlorophyll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831" y="2033586"/>
            <a:ext cx="2670583" cy="24035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40831" y="1451780"/>
            <a:ext cx="1835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err="1">
                <a:solidFill>
                  <a:srgbClr val="FF0000"/>
                </a:solidFill>
              </a:rPr>
              <a:t>Valinomycin</a:t>
            </a:r>
            <a:endParaRPr lang="en-US" i="0" dirty="0">
              <a:solidFill>
                <a:srgbClr val="FF000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l="31100" r="49273"/>
          <a:stretch/>
        </p:blipFill>
        <p:spPr>
          <a:xfrm>
            <a:off x="6384612" y="2144310"/>
            <a:ext cx="1944216" cy="168645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547893" y="1322477"/>
            <a:ext cx="18630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solidFill>
                  <a:srgbClr val="FF0000"/>
                </a:solidFill>
              </a:rPr>
              <a:t>Crown ether</a:t>
            </a:r>
          </a:p>
          <a:p>
            <a:r>
              <a:rPr lang="en-US" i="0" dirty="0">
                <a:solidFill>
                  <a:srgbClr val="FF0000"/>
                </a:solidFill>
              </a:rPr>
              <a:t>18-crown-6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5387" y="2144310"/>
            <a:ext cx="1281113" cy="179514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695138" y="4115390"/>
            <a:ext cx="2210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Charles J Pedersen</a:t>
            </a:r>
          </a:p>
          <a:p>
            <a:r>
              <a:rPr lang="en-US" sz="1800" dirty="0"/>
              <a:t>Nobel Prize 1987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35173" y="5172000"/>
            <a:ext cx="40430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0" dirty="0"/>
              <a:t>Soft matter device technology:</a:t>
            </a:r>
          </a:p>
          <a:p>
            <a:r>
              <a:rPr lang="en-US" sz="2000" i="0" dirty="0"/>
              <a:t>Photosynthesis, oxygen transport,</a:t>
            </a:r>
          </a:p>
          <a:p>
            <a:r>
              <a:rPr lang="en-US" sz="2000" i="0" dirty="0"/>
              <a:t>ion selection</a:t>
            </a:r>
          </a:p>
        </p:txBody>
      </p:sp>
    </p:spTree>
    <p:extLst>
      <p:ext uri="{BB962C8B-B14F-4D97-AF65-F5344CB8AC3E}">
        <p14:creationId xmlns:p14="http://schemas.microsoft.com/office/powerpoint/2010/main" val="22850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8640"/>
            <a:ext cx="5040560" cy="1143000"/>
          </a:xfrm>
        </p:spPr>
        <p:txBody>
          <a:bodyPr/>
          <a:lstStyle/>
          <a:p>
            <a:r>
              <a:rPr lang="en-US" dirty="0"/>
              <a:t>Molecular materials</a:t>
            </a:r>
            <a:br>
              <a:rPr lang="en-US" dirty="0"/>
            </a:br>
            <a:r>
              <a:rPr lang="en-US" sz="2400" dirty="0">
                <a:solidFill>
                  <a:srgbClr val="FF0000"/>
                </a:solidFill>
              </a:rPr>
              <a:t>Amino acids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121" y="0"/>
            <a:ext cx="5564879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39" y="1317619"/>
            <a:ext cx="1963936" cy="13943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891526"/>
            <a:ext cx="912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D56F5"/>
                </a:solidFill>
              </a:rPr>
              <a:t>Amine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20280" y="1667884"/>
            <a:ext cx="1495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(carboxylic)</a:t>
            </a:r>
          </a:p>
          <a:p>
            <a:r>
              <a:rPr lang="en-US" sz="2000" dirty="0">
                <a:solidFill>
                  <a:srgbClr val="FF0000"/>
                </a:solidFill>
              </a:rPr>
              <a:t>acid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234" y="3840993"/>
            <a:ext cx="3139087" cy="24242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4861" y="3075057"/>
            <a:ext cx="28857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D56F5"/>
                </a:solidFill>
              </a:rPr>
              <a:t>Amine</a:t>
            </a:r>
            <a:r>
              <a:rPr lang="en-US" sz="2000" dirty="0"/>
              <a:t> + carboxylic </a:t>
            </a:r>
            <a:r>
              <a:rPr lang="en-US" sz="2000" dirty="0">
                <a:solidFill>
                  <a:srgbClr val="FF0000"/>
                </a:solidFill>
              </a:rPr>
              <a:t>acid</a:t>
            </a:r>
          </a:p>
          <a:p>
            <a:r>
              <a:rPr lang="en-US" sz="2000" dirty="0">
                <a:sym typeface="Wingdings"/>
              </a:rPr>
              <a:t> </a:t>
            </a:r>
            <a:r>
              <a:rPr lang="en-US" sz="2000" dirty="0">
                <a:solidFill>
                  <a:srgbClr val="FFC000"/>
                </a:solidFill>
                <a:sym typeface="Wingdings"/>
              </a:rPr>
              <a:t>Peptide bond</a:t>
            </a:r>
            <a:endParaRPr lang="en-US" sz="2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200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9525000" cy="1143000"/>
          </a:xfrm>
        </p:spPr>
        <p:txBody>
          <a:bodyPr/>
          <a:lstStyle/>
          <a:p>
            <a:r>
              <a:rPr lang="en-US" dirty="0"/>
              <a:t>Molecular materials</a:t>
            </a:r>
            <a:br>
              <a:rPr lang="en-US" dirty="0"/>
            </a:br>
            <a:r>
              <a:rPr lang="en-US" sz="2400" dirty="0">
                <a:solidFill>
                  <a:srgbClr val="FF0000"/>
                </a:solidFill>
              </a:rPr>
              <a:t>Some more organic molecules</a:t>
            </a:r>
            <a:r>
              <a:rPr lang="mr-IN" sz="2400" dirty="0">
                <a:solidFill>
                  <a:srgbClr val="FF0000"/>
                </a:solidFill>
              </a:rPr>
              <a:t>…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25691" y="5228545"/>
            <a:ext cx="3910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solidFill>
                  <a:srgbClr val="FF0000"/>
                </a:solidFill>
              </a:rPr>
              <a:t>	+ one all- important</a:t>
            </a:r>
          </a:p>
          <a:p>
            <a:r>
              <a:rPr lang="en-US" i="0" dirty="0">
                <a:solidFill>
                  <a:srgbClr val="FF0000"/>
                </a:solidFill>
              </a:rPr>
              <a:t>         </a:t>
            </a:r>
            <a:r>
              <a:rPr lang="en-US" dirty="0">
                <a:solidFill>
                  <a:srgbClr val="FF0000"/>
                </a:solidFill>
              </a:rPr>
              <a:t>in</a:t>
            </a:r>
            <a:r>
              <a:rPr lang="en-US" i="0" dirty="0">
                <a:solidFill>
                  <a:srgbClr val="FF0000"/>
                </a:solidFill>
              </a:rPr>
              <a:t>organic molecule…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82" y="599658"/>
            <a:ext cx="1373423" cy="16389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277" y="1395734"/>
            <a:ext cx="1588168" cy="685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160" y="3518347"/>
            <a:ext cx="2217187" cy="138574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177" y="4972974"/>
            <a:ext cx="1712527" cy="7784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61" y="3202255"/>
            <a:ext cx="3302000" cy="9144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4740" y="5224951"/>
            <a:ext cx="3551260" cy="156549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4547" y="1344658"/>
            <a:ext cx="1259686" cy="13639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3252" y="1261330"/>
            <a:ext cx="856311" cy="144716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753405" y="1754081"/>
            <a:ext cx="787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err="1">
                <a:sym typeface="Wingdings"/>
              </a:rPr>
              <a:t></a:t>
            </a:r>
            <a:endParaRPr lang="en-US" i="0" dirty="0"/>
          </a:p>
        </p:txBody>
      </p:sp>
      <p:sp>
        <p:nvSpPr>
          <p:cNvPr id="27" name="TextBox 26"/>
          <p:cNvSpPr txBox="1"/>
          <p:nvPr/>
        </p:nvSpPr>
        <p:spPr>
          <a:xfrm>
            <a:off x="2842025" y="4168524"/>
            <a:ext cx="817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FF0000"/>
                </a:solidFill>
              </a:rPr>
              <a:t>P1.2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5169" y="2457888"/>
            <a:ext cx="1794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solidFill>
                  <a:srgbClr val="FF0000"/>
                </a:solidFill>
              </a:rPr>
              <a:t>Polystyrene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90464" y="2379700"/>
            <a:ext cx="2138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err="1">
                <a:solidFill>
                  <a:srgbClr val="FF0000"/>
                </a:solidFill>
              </a:rPr>
              <a:t>Polythiophene</a:t>
            </a:r>
            <a:endParaRPr lang="en-US" i="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13823" y="2607662"/>
            <a:ext cx="1314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solidFill>
                  <a:srgbClr val="FF0000"/>
                </a:solidFill>
              </a:rPr>
              <a:t>Glucose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5169" y="4211218"/>
            <a:ext cx="2499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solidFill>
                  <a:srgbClr val="FF0000"/>
                </a:solidFill>
              </a:rPr>
              <a:t>5-Cyanobiphenyl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61332" y="5889452"/>
            <a:ext cx="2542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solidFill>
                  <a:srgbClr val="FF0000"/>
                </a:solidFill>
              </a:rPr>
              <a:t>An illegal amine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65652" y="3659455"/>
            <a:ext cx="29754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solidFill>
                  <a:srgbClr val="FF0000"/>
                </a:solidFill>
              </a:rPr>
              <a:t>An ionic liquid</a:t>
            </a:r>
          </a:p>
          <a:p>
            <a:r>
              <a:rPr lang="en-US" dirty="0">
                <a:solidFill>
                  <a:srgbClr val="FF0000"/>
                </a:solidFill>
              </a:rPr>
              <a:t>(molten organic salt)</a:t>
            </a:r>
          </a:p>
        </p:txBody>
      </p:sp>
    </p:spTree>
    <p:extLst>
      <p:ext uri="{BB962C8B-B14F-4D97-AF65-F5344CB8AC3E}">
        <p14:creationId xmlns:p14="http://schemas.microsoft.com/office/powerpoint/2010/main" val="1547717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8420100" cy="1143000"/>
          </a:xfrm>
        </p:spPr>
        <p:txBody>
          <a:bodyPr/>
          <a:lstStyle/>
          <a:p>
            <a:r>
              <a:rPr lang="en-US" dirty="0"/>
              <a:t>Summary Lecture </a:t>
            </a:r>
            <a:r>
              <a:rPr lang="en-GB" dirty="0"/>
              <a:t>#1</a:t>
            </a:r>
            <a:br>
              <a:rPr lang="en-GB" dirty="0"/>
            </a:br>
            <a:r>
              <a:rPr lang="en-GB" sz="2800" dirty="0">
                <a:solidFill>
                  <a:srgbClr val="FF0000"/>
                </a:solidFill>
              </a:rPr>
              <a:t>Soft matter </a:t>
            </a:r>
            <a:r>
              <a:rPr lang="en-GB" sz="2800" i="1" dirty="0">
                <a:solidFill>
                  <a:srgbClr val="FF0000"/>
                </a:solidFill>
              </a:rPr>
              <a:t>aka</a:t>
            </a:r>
            <a:r>
              <a:rPr lang="en-GB" sz="2800" dirty="0">
                <a:solidFill>
                  <a:srgbClr val="FF0000"/>
                </a:solidFill>
              </a:rPr>
              <a:t> ‘</a:t>
            </a:r>
            <a:r>
              <a:rPr lang="en-GB" sz="2800">
                <a:solidFill>
                  <a:srgbClr val="FF0000"/>
                </a:solidFill>
              </a:rPr>
              <a:t>molecular materials’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8839200" cy="4114800"/>
          </a:xfrm>
        </p:spPr>
        <p:txBody>
          <a:bodyPr/>
          <a:lstStyle/>
          <a:p>
            <a:r>
              <a:rPr lang="en-GB" dirty="0"/>
              <a:t>Soft Matter Physics: Physics of molecular materials. Molecules rule over unit cells</a:t>
            </a:r>
          </a:p>
          <a:p>
            <a:r>
              <a:rPr lang="en-GB" dirty="0"/>
              <a:t>Strong chemical bonds </a:t>
            </a:r>
            <a:r>
              <a:rPr lang="en-GB" i="1" dirty="0"/>
              <a:t>within </a:t>
            </a:r>
            <a:r>
              <a:rPr lang="en-GB" dirty="0"/>
              <a:t>molecules, weaker forces </a:t>
            </a:r>
            <a:r>
              <a:rPr lang="en-GB" dirty="0" err="1"/>
              <a:t>btwn</a:t>
            </a:r>
            <a:r>
              <a:rPr lang="en-GB" dirty="0"/>
              <a:t> molecules</a:t>
            </a:r>
          </a:p>
          <a:p>
            <a:r>
              <a:rPr lang="en-GB" dirty="0"/>
              <a:t>Mostly: Organic molecules built from hybridised C </a:t>
            </a:r>
            <a:r>
              <a:rPr lang="en-GB" dirty="0" err="1"/>
              <a:t>orbitals</a:t>
            </a:r>
            <a:r>
              <a:rPr lang="en-GB" dirty="0"/>
              <a:t> + H,O,N,S,P, </a:t>
            </a:r>
            <a:r>
              <a:rPr lang="en-GB"/>
              <a:t>and ‘water’</a:t>
            </a:r>
            <a:endParaRPr lang="en-GB" dirty="0"/>
          </a:p>
          <a:p>
            <a:r>
              <a:rPr lang="en-GB" dirty="0"/>
              <a:t>A rich ‘zoo’ of molecules</a:t>
            </a:r>
          </a:p>
          <a:p>
            <a:r>
              <a:rPr lang="en-GB" dirty="0"/>
              <a:t>Molecular ‘device technology’, often in wet medium </a:t>
            </a:r>
            <a:r>
              <a:rPr lang="en-US" dirty="0" err="1">
                <a:sym typeface="Wingdings"/>
              </a:rPr>
              <a:t></a:t>
            </a:r>
            <a:r>
              <a:rPr lang="en-US" dirty="0">
                <a:sym typeface="Wingdings"/>
              </a:rPr>
              <a:t> Life</a:t>
            </a:r>
            <a:endParaRPr lang="en-GB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</a:t>
            </a:r>
            <a:r>
              <a:rPr lang="en-GB" dirty="0"/>
              <a:t>#</a:t>
            </a:r>
            <a:r>
              <a:rPr lang="en-US" dirty="0"/>
              <a:t>2</a:t>
            </a:r>
            <a:br>
              <a:rPr lang="en-US" dirty="0"/>
            </a:br>
            <a:r>
              <a:rPr lang="en-US" sz="2800" dirty="0">
                <a:solidFill>
                  <a:srgbClr val="FF0000"/>
                </a:solidFill>
              </a:rPr>
              <a:t>Gases, Liquids, Solids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States of Matter</a:t>
            </a:r>
          </a:p>
          <a:p>
            <a:r>
              <a:rPr lang="en-US" dirty="0"/>
              <a:t>Forces / energies within / between molecules</a:t>
            </a:r>
          </a:p>
          <a:p>
            <a:r>
              <a:rPr lang="en-US" dirty="0"/>
              <a:t>Phase diagram, coexistence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304800"/>
            <a:ext cx="8420100" cy="1143000"/>
          </a:xfrm>
        </p:spPr>
        <p:txBody>
          <a:bodyPr/>
          <a:lstStyle/>
          <a:p>
            <a:r>
              <a:rPr lang="en-GB" dirty="0"/>
              <a:t>Gases, liquids, and solids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reminder...</a:t>
            </a:r>
          </a:p>
        </p:txBody>
      </p:sp>
      <p:graphicFrame>
        <p:nvGraphicFramePr>
          <p:cNvPr id="6148" name="Object 4"/>
          <p:cNvGraphicFramePr>
            <a:graphicFrameLocks noChangeAspect="1"/>
          </p:cNvGraphicFramePr>
          <p:nvPr/>
        </p:nvGraphicFramePr>
        <p:xfrm>
          <a:off x="6464300" y="1600200"/>
          <a:ext cx="2908300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7" name="Document" r:id="rId4" imgW="4152900" imgH="2667000" progId="Word.Document.8">
                  <p:embed/>
                </p:oleObj>
              </mc:Choice>
              <mc:Fallback>
                <p:oleObj name="Document" r:id="rId4" imgW="4152900" imgH="2667000" progId="Word.Document.8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4300" y="1600200"/>
                        <a:ext cx="2908300" cy="186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9" name="Object 5"/>
          <p:cNvGraphicFramePr>
            <a:graphicFrameLocks noChangeAspect="1"/>
          </p:cNvGraphicFramePr>
          <p:nvPr/>
        </p:nvGraphicFramePr>
        <p:xfrm>
          <a:off x="304800" y="2743200"/>
          <a:ext cx="2149475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8" name="Document" r:id="rId6" imgW="3581400" imgH="3048000" progId="Word.Document.8">
                  <p:embed/>
                </p:oleObj>
              </mc:Choice>
              <mc:Fallback>
                <p:oleObj name="Document" r:id="rId6" imgW="3581400" imgH="3048000" progId="Word.Document.8">
                  <p:embed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743200"/>
                        <a:ext cx="2149475" cy="182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0" name="Object 6"/>
          <p:cNvGraphicFramePr>
            <a:graphicFrameLocks noChangeAspect="1"/>
          </p:cNvGraphicFramePr>
          <p:nvPr/>
        </p:nvGraphicFramePr>
        <p:xfrm>
          <a:off x="4232275" y="5080000"/>
          <a:ext cx="3159125" cy="139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9" name="Document" r:id="rId8" imgW="4508500" imgH="1993900" progId="Word.Document.8">
                  <p:embed/>
                </p:oleObj>
              </mc:Choice>
              <mc:Fallback>
                <p:oleObj name="Document" r:id="rId8" imgW="4508500" imgH="1993900" progId="Word.Document.8">
                  <p:embed/>
                  <p:pic>
                    <p:nvPicPr>
                      <p:cNvPr id="0" name="Picture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2275" y="5080000"/>
                        <a:ext cx="3159125" cy="1397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3352800" y="2514600"/>
            <a:ext cx="4419600" cy="120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i="0" dirty="0"/>
              <a:t>Internal energy of gases is largely kinetic: rotational, </a:t>
            </a:r>
            <a:r>
              <a:rPr lang="en-US" i="0" dirty="0" err="1"/>
              <a:t>vibrational</a:t>
            </a:r>
            <a:r>
              <a:rPr lang="en-US" i="0" dirty="0"/>
              <a:t>, and translational</a:t>
            </a:r>
          </a:p>
        </p:txBody>
      </p:sp>
      <p:sp>
        <p:nvSpPr>
          <p:cNvPr id="6152" name="Text Box 8"/>
          <p:cNvSpPr txBox="1">
            <a:spLocks noChangeArrowheads="1"/>
          </p:cNvSpPr>
          <p:nvPr/>
        </p:nvSpPr>
        <p:spPr bwMode="auto">
          <a:xfrm>
            <a:off x="165100" y="4495800"/>
            <a:ext cx="3319463" cy="191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i="0"/>
              <a:t>Energy of interaction between liquid molecules is comparable to their kinetic energy</a:t>
            </a:r>
          </a:p>
        </p:txBody>
      </p:sp>
      <p:sp>
        <p:nvSpPr>
          <p:cNvPr id="6153" name="Text Box 9"/>
          <p:cNvSpPr txBox="1">
            <a:spLocks noChangeArrowheads="1"/>
          </p:cNvSpPr>
          <p:nvPr/>
        </p:nvSpPr>
        <p:spPr bwMode="auto">
          <a:xfrm>
            <a:off x="5257800" y="3886200"/>
            <a:ext cx="44577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i="0" dirty="0"/>
              <a:t>The kinetic energy of molecules or atoms in solids is not enough to overcome their energy of interaction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9220200" cy="1143000"/>
          </a:xfrm>
        </p:spPr>
        <p:txBody>
          <a:bodyPr/>
          <a:lstStyle/>
          <a:p>
            <a:r>
              <a:rPr lang="en-GB" dirty="0"/>
              <a:t>Potential energy-separation curves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143000"/>
            <a:ext cx="4127500" cy="685800"/>
          </a:xfrm>
        </p:spPr>
        <p:txBody>
          <a:bodyPr/>
          <a:lstStyle/>
          <a:p>
            <a:r>
              <a:rPr lang="en-GB" dirty="0"/>
              <a:t>Hard sphere model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876800" y="1143000"/>
            <a:ext cx="4127500" cy="685800"/>
          </a:xfrm>
        </p:spPr>
        <p:txBody>
          <a:bodyPr/>
          <a:lstStyle/>
          <a:p>
            <a:r>
              <a:rPr lang="en-GB" dirty="0"/>
              <a:t>Real systems</a:t>
            </a:r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84773" y="1873870"/>
            <a:ext cx="4254500" cy="2552700"/>
          </a:xfrm>
          <a:prstGeom prst="rect">
            <a:avLst/>
          </a:prstGeom>
          <a:noFill/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588" y="1766508"/>
            <a:ext cx="4754562" cy="2811462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0" y="4577970"/>
            <a:ext cx="11011348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Tx/>
              <a:buChar char="-"/>
            </a:pPr>
            <a:r>
              <a:rPr lang="en-US" i="0" dirty="0">
                <a:solidFill>
                  <a:srgbClr val="FF0000"/>
                </a:solidFill>
              </a:rPr>
              <a:t> Force: </a:t>
            </a:r>
            <a:r>
              <a:rPr lang="en-US" i="0" dirty="0"/>
              <a:t>Strong repulsion at short distance</a:t>
            </a:r>
          </a:p>
          <a:p>
            <a:pPr>
              <a:buFontTx/>
              <a:buChar char="-"/>
            </a:pPr>
            <a:r>
              <a:rPr lang="en-US" i="0" dirty="0"/>
              <a:t> Weak attraction at large distance, fading to zero for d </a:t>
            </a:r>
            <a:r>
              <a:rPr lang="en-US" i="0" dirty="0">
                <a:sym typeface="Wingdings"/>
              </a:rPr>
              <a:t> infinity</a:t>
            </a:r>
          </a:p>
          <a:p>
            <a:pPr>
              <a:buFontTx/>
              <a:buChar char="-"/>
            </a:pPr>
            <a:endParaRPr lang="en-US" sz="800" i="0" dirty="0">
              <a:sym typeface="Wingdings"/>
            </a:endParaRPr>
          </a:p>
          <a:p>
            <a:pPr>
              <a:buFontTx/>
              <a:buChar char="-"/>
            </a:pPr>
            <a:r>
              <a:rPr lang="en-US" i="0" dirty="0">
                <a:sym typeface="Wingdings"/>
              </a:rPr>
              <a:t> </a:t>
            </a:r>
            <a:r>
              <a:rPr lang="en-US" i="0" dirty="0">
                <a:solidFill>
                  <a:srgbClr val="FF0000"/>
                </a:solidFill>
                <a:sym typeface="Wingdings"/>
              </a:rPr>
              <a:t>Energy: </a:t>
            </a:r>
            <a:r>
              <a:rPr lang="en-US" i="0" dirty="0">
                <a:sym typeface="Wingdings"/>
              </a:rPr>
              <a:t>Minimum -</a:t>
            </a:r>
            <a:r>
              <a:rPr lang="en-US" i="0" dirty="0" err="1">
                <a:latin typeface="Symbol" charset="2"/>
                <a:cs typeface="Symbol" charset="2"/>
                <a:sym typeface="Wingdings"/>
              </a:rPr>
              <a:t>e</a:t>
            </a:r>
            <a:r>
              <a:rPr lang="en-US" i="0" baseline="-25000" dirty="0" err="1">
                <a:latin typeface="Symbol" charset="2"/>
                <a:cs typeface="Symbol" charset="2"/>
                <a:sym typeface="Wingdings"/>
              </a:rPr>
              <a:t>B</a:t>
            </a:r>
            <a:r>
              <a:rPr lang="en-US" i="0" dirty="0">
                <a:sym typeface="Wingdings"/>
              </a:rPr>
              <a:t> at equilibrium distance, a: ‘Bond energy/length’</a:t>
            </a:r>
          </a:p>
          <a:p>
            <a:pPr>
              <a:buFontTx/>
              <a:buChar char="-"/>
            </a:pPr>
            <a:endParaRPr lang="en-US" sz="800" i="0" dirty="0">
              <a:sym typeface="Wingdings"/>
            </a:endParaRPr>
          </a:p>
          <a:p>
            <a:pPr>
              <a:buFontTx/>
              <a:buChar char="-"/>
            </a:pPr>
            <a:r>
              <a:rPr lang="en-US" i="0" dirty="0">
                <a:sym typeface="Wingdings"/>
              </a:rPr>
              <a:t> Applies to both bonds w/in molecules, and interactions </a:t>
            </a:r>
            <a:r>
              <a:rPr lang="en-US" i="0" dirty="0" err="1">
                <a:sym typeface="Wingdings"/>
              </a:rPr>
              <a:t>btwn</a:t>
            </a:r>
            <a:r>
              <a:rPr lang="en-US" i="0" dirty="0">
                <a:sym typeface="Wingdings"/>
              </a:rPr>
              <a:t> molecules</a:t>
            </a:r>
          </a:p>
          <a:p>
            <a:pPr>
              <a:buFontTx/>
              <a:buChar char="-"/>
            </a:pPr>
            <a:r>
              <a:rPr lang="en-US" i="0" dirty="0">
                <a:sym typeface="Wingdings"/>
              </a:rPr>
              <a:t> </a:t>
            </a:r>
            <a:r>
              <a:rPr lang="en-US" i="0" dirty="0" err="1">
                <a:sym typeface="Wingdings"/>
              </a:rPr>
              <a:t>Btwn</a:t>
            </a:r>
            <a:r>
              <a:rPr lang="en-US" i="0" dirty="0">
                <a:sym typeface="Wingdings"/>
              </a:rPr>
              <a:t> molecules: </a:t>
            </a:r>
            <a:r>
              <a:rPr lang="en-US" i="0" dirty="0" err="1">
                <a:latin typeface="Symbol" charset="2"/>
                <a:cs typeface="Symbol" charset="2"/>
                <a:sym typeface="Wingdings"/>
              </a:rPr>
              <a:t>e</a:t>
            </a:r>
            <a:r>
              <a:rPr lang="en-US" i="0" baseline="-25000" dirty="0" err="1">
                <a:latin typeface="Symbol" charset="2"/>
                <a:cs typeface="Symbol" charset="2"/>
                <a:sym typeface="Wingdings"/>
              </a:rPr>
              <a:t>B</a:t>
            </a:r>
            <a:r>
              <a:rPr lang="en-US" i="0" dirty="0">
                <a:sym typeface="Wingdings"/>
              </a:rPr>
              <a:t> related to </a:t>
            </a:r>
            <a:r>
              <a:rPr lang="en-US" i="0" dirty="0" err="1">
                <a:latin typeface="Symbol" charset="2"/>
                <a:ea typeface="Symbol" charset="2"/>
                <a:cs typeface="Symbol" charset="2"/>
                <a:sym typeface="Wingdings"/>
              </a:rPr>
              <a:t>D</a:t>
            </a:r>
            <a:r>
              <a:rPr lang="en-US" i="0" dirty="0" err="1">
                <a:sym typeface="Wingdings"/>
              </a:rPr>
              <a:t>H</a:t>
            </a:r>
            <a:r>
              <a:rPr lang="en-US" i="0" baseline="-25000" dirty="0" err="1">
                <a:sym typeface="Wingdings"/>
              </a:rPr>
              <a:t>vap</a:t>
            </a:r>
            <a:r>
              <a:rPr lang="en-US" i="0" dirty="0">
                <a:sym typeface="Wingdings"/>
              </a:rPr>
              <a:t> or ‘cohesive energy </a:t>
            </a:r>
            <a:r>
              <a:rPr lang="en-US" i="0" dirty="0" smtClean="0">
                <a:sym typeface="Wingdings"/>
              </a:rPr>
              <a:t>density</a:t>
            </a:r>
            <a:r>
              <a:rPr lang="zh-CN" altLang="en-US" i="0" dirty="0" smtClean="0">
                <a:sym typeface="Wingdings"/>
              </a:rPr>
              <a:t>（内聚能密度）</a:t>
            </a:r>
            <a:r>
              <a:rPr lang="en-US" i="0" dirty="0" smtClean="0">
                <a:sym typeface="Wingdings"/>
              </a:rPr>
              <a:t>’</a:t>
            </a:r>
            <a:endParaRPr lang="en-US" i="0" dirty="0">
              <a:sym typeface="Wingding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839200" cy="1143000"/>
          </a:xfrm>
        </p:spPr>
        <p:txBody>
          <a:bodyPr/>
          <a:lstStyle/>
          <a:p>
            <a:r>
              <a:rPr lang="en-GB" dirty="0"/>
              <a:t>Bonding </a:t>
            </a:r>
            <a:r>
              <a:rPr lang="en-GB" i="1" dirty="0"/>
              <a:t>vs</a:t>
            </a:r>
            <a:r>
              <a:rPr lang="en-GB" dirty="0"/>
              <a:t>. attractive interactions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990600"/>
            <a:ext cx="5313040" cy="4114800"/>
          </a:xfrm>
        </p:spPr>
        <p:txBody>
          <a:bodyPr/>
          <a:lstStyle/>
          <a:p>
            <a:pPr lvl="2">
              <a:buNone/>
            </a:pPr>
            <a:r>
              <a:rPr lang="en-GB" sz="2400" dirty="0"/>
              <a:t>Bonds</a:t>
            </a:r>
            <a:r>
              <a:rPr lang="en-GB" sz="2400" i="1" dirty="0">
                <a:solidFill>
                  <a:srgbClr val="FF0000"/>
                </a:solidFill>
              </a:rPr>
              <a:t> within</a:t>
            </a:r>
            <a:r>
              <a:rPr lang="en-GB" sz="2400" dirty="0"/>
              <a:t> molecule / crystal</a:t>
            </a:r>
          </a:p>
          <a:p>
            <a:r>
              <a:rPr lang="en-GB" sz="2400" dirty="0"/>
              <a:t>Ionic bonding (Salts)</a:t>
            </a:r>
          </a:p>
          <a:p>
            <a:pPr lvl="1"/>
            <a:r>
              <a:rPr lang="en-GB" sz="2000" dirty="0"/>
              <a:t>Transfer of electrons</a:t>
            </a:r>
          </a:p>
          <a:p>
            <a:pPr lvl="1">
              <a:buNone/>
            </a:pPr>
            <a:r>
              <a:rPr lang="en-GB" sz="2000" dirty="0"/>
              <a:t>	</a:t>
            </a:r>
            <a:r>
              <a:rPr lang="en-GB" sz="1800" dirty="0"/>
              <a:t>Strong, ~ 6 </a:t>
            </a:r>
            <a:r>
              <a:rPr lang="en-GB" sz="1800" dirty="0" err="1"/>
              <a:t>eV</a:t>
            </a:r>
            <a:r>
              <a:rPr lang="en-GB" sz="1800" dirty="0"/>
              <a:t> (</a:t>
            </a:r>
            <a:r>
              <a:rPr lang="en-GB" sz="1800" i="1" dirty="0" err="1"/>
              <a:t>e.g</a:t>
            </a:r>
            <a:r>
              <a:rPr lang="en-GB" sz="1800" dirty="0"/>
              <a:t> </a:t>
            </a:r>
            <a:r>
              <a:rPr lang="en-GB" sz="1800" dirty="0" err="1"/>
              <a:t>NaCl</a:t>
            </a:r>
            <a:r>
              <a:rPr lang="en-GB" sz="1800" dirty="0"/>
              <a:t>, </a:t>
            </a:r>
          </a:p>
          <a:p>
            <a:pPr lvl="1">
              <a:buNone/>
            </a:pPr>
            <a:r>
              <a:rPr lang="en-GB" sz="1800" dirty="0"/>
              <a:t>weaker in ‘ionic liquids’)</a:t>
            </a:r>
          </a:p>
          <a:p>
            <a:pPr lvl="1">
              <a:buNone/>
            </a:pPr>
            <a:endParaRPr lang="en-GB" sz="800" dirty="0"/>
          </a:p>
          <a:p>
            <a:r>
              <a:rPr lang="en-GB" sz="2400" dirty="0"/>
              <a:t>Covalent bonding: Molecules</a:t>
            </a:r>
          </a:p>
          <a:p>
            <a:pPr lvl="1"/>
            <a:r>
              <a:rPr lang="en-GB" sz="2000" dirty="0"/>
              <a:t>Shared electrons / overlapping </a:t>
            </a:r>
            <a:r>
              <a:rPr lang="en-GB" sz="2000" dirty="0" err="1"/>
              <a:t>orbitals</a:t>
            </a:r>
            <a:endParaRPr lang="en-GB" sz="2000" dirty="0"/>
          </a:p>
          <a:p>
            <a:pPr lvl="1">
              <a:buNone/>
            </a:pPr>
            <a:r>
              <a:rPr lang="en-GB" sz="1800" dirty="0"/>
              <a:t>Strong and directional, (2 ...6) </a:t>
            </a:r>
            <a:r>
              <a:rPr lang="en-GB" sz="1800" dirty="0" err="1"/>
              <a:t>eV</a:t>
            </a:r>
            <a:endParaRPr lang="en-GB" sz="1800" dirty="0"/>
          </a:p>
          <a:p>
            <a:pPr lvl="1">
              <a:buNone/>
            </a:pPr>
            <a:r>
              <a:rPr lang="en-GB" sz="1800" dirty="0"/>
              <a:t>e.g. sp</a:t>
            </a:r>
            <a:r>
              <a:rPr lang="en-GB" sz="1800" baseline="30000" dirty="0"/>
              <a:t>3</a:t>
            </a:r>
            <a:r>
              <a:rPr lang="en-GB" sz="1800" dirty="0"/>
              <a:t> hybridised C-H in organic molecules</a:t>
            </a:r>
          </a:p>
          <a:p>
            <a:pPr lvl="1">
              <a:buNone/>
            </a:pPr>
            <a:endParaRPr lang="en-GB" sz="800" dirty="0"/>
          </a:p>
          <a:p>
            <a:r>
              <a:rPr lang="en-GB" sz="2400" dirty="0"/>
              <a:t>Metallic bonding</a:t>
            </a:r>
          </a:p>
          <a:p>
            <a:pPr lvl="1"/>
            <a:r>
              <a:rPr lang="en-GB" sz="2000" dirty="0"/>
              <a:t>Delocalized electrons</a:t>
            </a:r>
          </a:p>
          <a:p>
            <a:pPr lvl="2"/>
            <a:r>
              <a:rPr lang="en-GB" sz="1800" dirty="0"/>
              <a:t>Strong, similar to covalent but undirected. E.g. transition metals, also alloys</a:t>
            </a: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5181600" y="1066800"/>
            <a:ext cx="4595936" cy="4114800"/>
          </a:xfrm>
        </p:spPr>
        <p:txBody>
          <a:bodyPr/>
          <a:lstStyle/>
          <a:p>
            <a:pPr>
              <a:buNone/>
            </a:pPr>
            <a:r>
              <a:rPr lang="en-GB" sz="2400" i="1" dirty="0"/>
              <a:t>	</a:t>
            </a:r>
            <a:r>
              <a:rPr lang="en-GB" sz="2400" dirty="0"/>
              <a:t>Attraction</a:t>
            </a:r>
            <a:r>
              <a:rPr lang="en-GB" sz="2400" i="1" dirty="0"/>
              <a:t> </a:t>
            </a:r>
            <a:r>
              <a:rPr lang="en-GB" sz="2400" i="1" dirty="0">
                <a:solidFill>
                  <a:srgbClr val="FF0000"/>
                </a:solidFill>
              </a:rPr>
              <a:t>between</a:t>
            </a:r>
            <a:r>
              <a:rPr lang="en-GB" sz="2400" dirty="0"/>
              <a:t> molecules</a:t>
            </a:r>
          </a:p>
          <a:p>
            <a:r>
              <a:rPr lang="en-GB" sz="2400" dirty="0"/>
              <a:t>van </a:t>
            </a:r>
            <a:r>
              <a:rPr lang="en-GB" sz="2400" dirty="0" err="1"/>
              <a:t>der</a:t>
            </a:r>
            <a:r>
              <a:rPr lang="en-GB" sz="2400" dirty="0"/>
              <a:t> Waals force</a:t>
            </a:r>
          </a:p>
          <a:p>
            <a:pPr lvl="1"/>
            <a:r>
              <a:rPr lang="en-GB" sz="2000" i="1" dirty="0"/>
              <a:t>Incl. </a:t>
            </a:r>
            <a:r>
              <a:rPr lang="en-GB" sz="2000" dirty="0"/>
              <a:t>dipolar interactions</a:t>
            </a:r>
          </a:p>
          <a:p>
            <a:pPr lvl="2"/>
            <a:r>
              <a:rPr lang="en-GB" sz="1800" dirty="0"/>
              <a:t>U ~ </a:t>
            </a:r>
            <a:r>
              <a:rPr lang="en-GB" sz="1800" dirty="0">
                <a:latin typeface="Symbol" charset="2"/>
                <a:cs typeface="Symbol" charset="2"/>
              </a:rPr>
              <a:t>a</a:t>
            </a:r>
            <a:r>
              <a:rPr lang="en-GB" sz="1800" baseline="30000" dirty="0"/>
              <a:t>2</a:t>
            </a:r>
            <a:r>
              <a:rPr lang="en-GB" sz="1800" dirty="0"/>
              <a:t>r</a:t>
            </a:r>
            <a:r>
              <a:rPr lang="en-GB" sz="1800" baseline="30000" dirty="0"/>
              <a:t>-6</a:t>
            </a:r>
            <a:r>
              <a:rPr lang="en-GB" sz="1800" dirty="0"/>
              <a:t> typically ~ 60 </a:t>
            </a:r>
            <a:r>
              <a:rPr lang="en-GB" sz="1800" dirty="0" err="1"/>
              <a:t>meV</a:t>
            </a:r>
            <a:r>
              <a:rPr lang="en-GB" sz="1800" dirty="0"/>
              <a:t>, comparable to thermal energy ~ 25 </a:t>
            </a:r>
            <a:r>
              <a:rPr lang="en-GB" sz="1800" dirty="0" err="1"/>
              <a:t>meV</a:t>
            </a:r>
            <a:endParaRPr lang="en-GB" sz="1800" dirty="0"/>
          </a:p>
          <a:p>
            <a:r>
              <a:rPr lang="en-GB" sz="2400" dirty="0"/>
              <a:t>Hydrogen bonding</a:t>
            </a:r>
          </a:p>
          <a:p>
            <a:pPr lvl="1"/>
            <a:r>
              <a:rPr lang="en-GB" sz="2000" dirty="0"/>
              <a:t>Hydrogen (H bond donor) interacts with electronegative atoms (H bond acceptor)</a:t>
            </a:r>
          </a:p>
          <a:p>
            <a:pPr lvl="1"/>
            <a:r>
              <a:rPr lang="en-GB" sz="1800" dirty="0"/>
              <a:t>Directional </a:t>
            </a:r>
            <a:r>
              <a:rPr lang="en-GB" sz="1800" dirty="0" err="1"/>
              <a:t>strong(ish</a:t>
            </a:r>
            <a:r>
              <a:rPr lang="en-GB" sz="1800" dirty="0"/>
              <a:t>), 120…370 </a:t>
            </a:r>
            <a:r>
              <a:rPr lang="en-GB" sz="1800" dirty="0" err="1"/>
              <a:t>meV</a:t>
            </a:r>
            <a:endParaRPr lang="en-GB" sz="1800" dirty="0"/>
          </a:p>
          <a:p>
            <a:r>
              <a:rPr lang="en-GB" sz="2400" dirty="0"/>
              <a:t>Hydrophobic interaction</a:t>
            </a:r>
          </a:p>
          <a:p>
            <a:pPr lvl="1"/>
            <a:r>
              <a:rPr lang="en-GB" sz="2000" dirty="0"/>
              <a:t>Entropic interaction in water ~ 60 </a:t>
            </a:r>
            <a:r>
              <a:rPr lang="en-GB" sz="2000" dirty="0" err="1"/>
              <a:t>meV</a:t>
            </a:r>
            <a:r>
              <a:rPr lang="en-GB" sz="2000" dirty="0"/>
              <a:t>	</a:t>
            </a:r>
            <a:r>
              <a:rPr lang="en-GB" b="1" dirty="0">
                <a:solidFill>
                  <a:srgbClr val="FF0000"/>
                </a:solidFill>
              </a:rPr>
              <a:t>P2.1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08784" y="6268685"/>
            <a:ext cx="2826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FF0000"/>
                </a:solidFill>
              </a:rPr>
              <a:t>1 eV = 96.5 kJ/</a:t>
            </a:r>
            <a:r>
              <a:rPr lang="en-US" b="1" i="0" dirty="0" err="1">
                <a:solidFill>
                  <a:srgbClr val="FF0000"/>
                </a:solidFill>
              </a:rPr>
              <a:t>mol</a:t>
            </a:r>
            <a:endParaRPr lang="en-US" b="1" i="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04800"/>
            <a:ext cx="8420100" cy="1143000"/>
          </a:xfrm>
        </p:spPr>
        <p:txBody>
          <a:bodyPr/>
          <a:lstStyle/>
          <a:p>
            <a:r>
              <a:rPr lang="en-GB" dirty="0"/>
              <a:t>Lecture #0</a:t>
            </a:r>
            <a:br>
              <a:rPr lang="en-GB" dirty="0"/>
            </a:br>
            <a:r>
              <a:rPr lang="en-GB" sz="3200" dirty="0"/>
              <a:t>Soft Matter course content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05000"/>
            <a:ext cx="9448800" cy="4114800"/>
          </a:xfrm>
        </p:spPr>
        <p:txBody>
          <a:bodyPr/>
          <a:lstStyle/>
          <a:p>
            <a:pPr>
              <a:buNone/>
            </a:pPr>
            <a:r>
              <a:rPr lang="en-GB" dirty="0"/>
              <a:t>0. Welcome / Introduction</a:t>
            </a:r>
          </a:p>
          <a:p>
            <a:pPr>
              <a:buNone/>
            </a:pPr>
            <a:r>
              <a:rPr lang="en-GB" dirty="0"/>
              <a:t>1. Introduction, molecular forces, bulk mechanics</a:t>
            </a:r>
          </a:p>
          <a:p>
            <a:pPr>
              <a:buNone/>
            </a:pPr>
            <a:r>
              <a:rPr lang="en-GB" dirty="0"/>
              <a:t>2. Polymers</a:t>
            </a:r>
          </a:p>
          <a:p>
            <a:pPr>
              <a:buNone/>
            </a:pPr>
            <a:r>
              <a:rPr lang="en-GB" dirty="0"/>
              <a:t>3. </a:t>
            </a:r>
            <a:r>
              <a:rPr lang="en-GB" dirty="0" smtClean="0"/>
              <a:t>Miscibility(</a:t>
            </a:r>
            <a:r>
              <a:rPr lang="zh-CN" altLang="en-US" dirty="0"/>
              <a:t>混溶</a:t>
            </a:r>
            <a:r>
              <a:rPr lang="en-GB" dirty="0" smtClean="0"/>
              <a:t>) </a:t>
            </a:r>
            <a:r>
              <a:rPr lang="en-GB" dirty="0"/>
              <a:t>and Separation</a:t>
            </a:r>
          </a:p>
          <a:p>
            <a:pPr>
              <a:buNone/>
            </a:pPr>
            <a:r>
              <a:rPr lang="en-GB" dirty="0"/>
              <a:t>4. </a:t>
            </a:r>
            <a:r>
              <a:rPr lang="en-GB" dirty="0" smtClean="0"/>
              <a:t>Crystallinity</a:t>
            </a:r>
            <a:r>
              <a:rPr lang="zh-CN" altLang="en-US" dirty="0" smtClean="0"/>
              <a:t>（结晶度）</a:t>
            </a:r>
            <a:r>
              <a:rPr lang="en-GB" dirty="0" smtClean="0"/>
              <a:t> </a:t>
            </a:r>
            <a:r>
              <a:rPr lang="en-GB" dirty="0"/>
              <a:t>in soft matter</a:t>
            </a:r>
          </a:p>
          <a:p>
            <a:pPr>
              <a:buNone/>
            </a:pPr>
            <a:r>
              <a:rPr lang="en-GB" dirty="0"/>
              <a:t>5. </a:t>
            </a:r>
            <a:r>
              <a:rPr lang="en-GB" dirty="0" smtClean="0"/>
              <a:t>Chirality</a:t>
            </a:r>
            <a:r>
              <a:rPr lang="zh-CN" altLang="en-US" dirty="0" smtClean="0"/>
              <a:t>（手性）</a:t>
            </a:r>
            <a:r>
              <a:rPr lang="en-GB" dirty="0" smtClean="0"/>
              <a:t> </a:t>
            </a:r>
            <a:r>
              <a:rPr lang="en-GB" dirty="0"/>
              <a:t>and Liquid </a:t>
            </a:r>
            <a:r>
              <a:rPr lang="en-GB" dirty="0" smtClean="0"/>
              <a:t>Crystallinity</a:t>
            </a:r>
            <a:r>
              <a:rPr lang="zh-CN" altLang="en-US" dirty="0" smtClean="0"/>
              <a:t>（液晶性）</a:t>
            </a:r>
            <a:endParaRPr lang="en-GB" dirty="0"/>
          </a:p>
          <a:p>
            <a:pPr>
              <a:buNone/>
            </a:pPr>
            <a:r>
              <a:rPr lang="en-GB" dirty="0"/>
              <a:t>6. Interfaces and </a:t>
            </a:r>
            <a:r>
              <a:rPr lang="en-GB" dirty="0" smtClean="0"/>
              <a:t>Self-assembly</a:t>
            </a:r>
            <a:r>
              <a:rPr lang="zh-CN" altLang="en-US" dirty="0" smtClean="0"/>
              <a:t>（自组装）</a:t>
            </a:r>
            <a:endParaRPr lang="en-GB" dirty="0"/>
          </a:p>
        </p:txBody>
      </p:sp>
      <p:pic>
        <p:nvPicPr>
          <p:cNvPr id="104449" name="DefaultOcx"/>
          <p:cNvPicPr preferRelativeResize="0">
            <a:picLocks noChangeArrowheads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" cy="2286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50" name="HTMLSelect1"/>
          <p:cNvPicPr preferRelativeResize="0">
            <a:picLocks noChangeArrowheads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" cy="2286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9372600" cy="1143000"/>
          </a:xfrm>
        </p:spPr>
        <p:txBody>
          <a:bodyPr/>
          <a:lstStyle/>
          <a:p>
            <a:r>
              <a:rPr lang="en-GB" dirty="0"/>
              <a:t>The three (common) states of matter</a:t>
            </a:r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1295400" y="1524000"/>
            <a:ext cx="3352800" cy="2362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2319" name="Group 31"/>
          <p:cNvGrpSpPr>
            <a:grpSpLocks/>
          </p:cNvGrpSpPr>
          <p:nvPr/>
        </p:nvGrpSpPr>
        <p:grpSpPr bwMode="auto">
          <a:xfrm>
            <a:off x="1295400" y="1752600"/>
            <a:ext cx="2971800" cy="1981200"/>
            <a:chOff x="768" y="1728"/>
            <a:chExt cx="1872" cy="1248"/>
          </a:xfrm>
        </p:grpSpPr>
        <p:grpSp>
          <p:nvGrpSpPr>
            <p:cNvPr id="12316" name="Group 28"/>
            <p:cNvGrpSpPr>
              <a:grpSpLocks/>
            </p:cNvGrpSpPr>
            <p:nvPr/>
          </p:nvGrpSpPr>
          <p:grpSpPr bwMode="auto">
            <a:xfrm>
              <a:off x="768" y="1728"/>
              <a:ext cx="1824" cy="1248"/>
              <a:chOff x="768" y="1728"/>
              <a:chExt cx="1824" cy="1248"/>
            </a:xfrm>
          </p:grpSpPr>
          <p:sp>
            <p:nvSpPr>
              <p:cNvPr id="12294" name="Freeform 6"/>
              <p:cNvSpPr>
                <a:spLocks/>
              </p:cNvSpPr>
              <p:nvPr/>
            </p:nvSpPr>
            <p:spPr bwMode="auto">
              <a:xfrm>
                <a:off x="768" y="2640"/>
                <a:ext cx="816" cy="336"/>
              </a:xfrm>
              <a:custGeom>
                <a:avLst/>
                <a:gdLst/>
                <a:ahLst/>
                <a:cxnLst>
                  <a:cxn ang="0">
                    <a:pos x="0" y="336"/>
                  </a:cxn>
                  <a:cxn ang="0">
                    <a:pos x="480" y="240"/>
                  </a:cxn>
                  <a:cxn ang="0">
                    <a:pos x="816" y="0"/>
                  </a:cxn>
                </a:cxnLst>
                <a:rect l="0" t="0" r="r" b="b"/>
                <a:pathLst>
                  <a:path w="816" h="336">
                    <a:moveTo>
                      <a:pt x="0" y="336"/>
                    </a:moveTo>
                    <a:cubicBezTo>
                      <a:pt x="172" y="316"/>
                      <a:pt x="344" y="296"/>
                      <a:pt x="480" y="240"/>
                    </a:cubicBezTo>
                    <a:cubicBezTo>
                      <a:pt x="616" y="184"/>
                      <a:pt x="760" y="40"/>
                      <a:pt x="816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95" name="Freeform 7"/>
              <p:cNvSpPr>
                <a:spLocks/>
              </p:cNvSpPr>
              <p:nvPr/>
            </p:nvSpPr>
            <p:spPr bwMode="auto">
              <a:xfrm>
                <a:off x="1584" y="2208"/>
                <a:ext cx="1008" cy="432"/>
              </a:xfrm>
              <a:custGeom>
                <a:avLst/>
                <a:gdLst/>
                <a:ahLst/>
                <a:cxnLst>
                  <a:cxn ang="0">
                    <a:pos x="0" y="432"/>
                  </a:cxn>
                  <a:cxn ang="0">
                    <a:pos x="528" y="336"/>
                  </a:cxn>
                  <a:cxn ang="0">
                    <a:pos x="1008" y="0"/>
                  </a:cxn>
                </a:cxnLst>
                <a:rect l="0" t="0" r="r" b="b"/>
                <a:pathLst>
                  <a:path w="1008" h="432">
                    <a:moveTo>
                      <a:pt x="0" y="432"/>
                    </a:moveTo>
                    <a:cubicBezTo>
                      <a:pt x="180" y="420"/>
                      <a:pt x="360" y="408"/>
                      <a:pt x="528" y="336"/>
                    </a:cubicBezTo>
                    <a:cubicBezTo>
                      <a:pt x="696" y="264"/>
                      <a:pt x="928" y="56"/>
                      <a:pt x="1008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98" name="Line 10"/>
              <p:cNvSpPr>
                <a:spLocks noChangeShapeType="1"/>
              </p:cNvSpPr>
              <p:nvPr/>
            </p:nvSpPr>
            <p:spPr bwMode="auto">
              <a:xfrm flipV="1">
                <a:off x="1584" y="1728"/>
                <a:ext cx="144" cy="9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318" name="Group 30"/>
            <p:cNvGrpSpPr>
              <a:grpSpLocks/>
            </p:cNvGrpSpPr>
            <p:nvPr/>
          </p:nvGrpSpPr>
          <p:grpSpPr bwMode="auto">
            <a:xfrm>
              <a:off x="1536" y="2160"/>
              <a:ext cx="1104" cy="528"/>
              <a:chOff x="1536" y="2160"/>
              <a:chExt cx="1104" cy="528"/>
            </a:xfrm>
          </p:grpSpPr>
          <p:sp>
            <p:nvSpPr>
              <p:cNvPr id="12299" name="Oval 11"/>
              <p:cNvSpPr>
                <a:spLocks noChangeArrowheads="1"/>
              </p:cNvSpPr>
              <p:nvPr/>
            </p:nvSpPr>
            <p:spPr bwMode="auto">
              <a:xfrm>
                <a:off x="1536" y="2592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00" name="Oval 12"/>
              <p:cNvSpPr>
                <a:spLocks noChangeArrowheads="1"/>
              </p:cNvSpPr>
              <p:nvPr/>
            </p:nvSpPr>
            <p:spPr bwMode="auto">
              <a:xfrm>
                <a:off x="2544" y="2160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2302" name="Text Box 14"/>
          <p:cNvSpPr txBox="1">
            <a:spLocks noChangeArrowheads="1"/>
          </p:cNvSpPr>
          <p:nvPr/>
        </p:nvSpPr>
        <p:spPr bwMode="auto">
          <a:xfrm>
            <a:off x="1752600" y="4038600"/>
            <a:ext cx="1928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0" dirty="0"/>
              <a:t>Temperature</a:t>
            </a:r>
          </a:p>
        </p:txBody>
      </p:sp>
      <p:sp>
        <p:nvSpPr>
          <p:cNvPr id="12303" name="Text Box 15"/>
          <p:cNvSpPr txBox="1">
            <a:spLocks noChangeArrowheads="1"/>
          </p:cNvSpPr>
          <p:nvPr/>
        </p:nvSpPr>
        <p:spPr bwMode="auto">
          <a:xfrm rot="16200000">
            <a:off x="288925" y="2454275"/>
            <a:ext cx="1403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0"/>
              <a:t>Pressure</a:t>
            </a:r>
          </a:p>
        </p:txBody>
      </p:sp>
      <p:sp>
        <p:nvSpPr>
          <p:cNvPr id="12304" name="Rectangle 16"/>
          <p:cNvSpPr>
            <a:spLocks noChangeArrowheads="1"/>
          </p:cNvSpPr>
          <p:nvPr/>
        </p:nvSpPr>
        <p:spPr bwMode="auto">
          <a:xfrm>
            <a:off x="5715000" y="1524000"/>
            <a:ext cx="3352800" cy="2362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n-US" sz="2000" dirty="0"/>
              <a:t>Gas</a:t>
            </a:r>
          </a:p>
        </p:txBody>
      </p:sp>
      <p:pic>
        <p:nvPicPr>
          <p:cNvPr id="12312" name="Picture 2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72200" y="1905000"/>
            <a:ext cx="2133600" cy="196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315" name="Picture 27" descr="From Clipboard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229600" y="1873250"/>
            <a:ext cx="212725" cy="2012950"/>
          </a:xfrm>
          <a:prstGeom prst="rect">
            <a:avLst/>
          </a:prstGeom>
          <a:noFill/>
        </p:spPr>
      </p:pic>
      <p:sp>
        <p:nvSpPr>
          <p:cNvPr id="12317" name="Oval 29"/>
          <p:cNvSpPr>
            <a:spLocks noChangeArrowheads="1"/>
          </p:cNvSpPr>
          <p:nvPr/>
        </p:nvSpPr>
        <p:spPr bwMode="auto">
          <a:xfrm>
            <a:off x="6934200" y="21336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20" name="Oval 32"/>
          <p:cNvSpPr>
            <a:spLocks noChangeArrowheads="1"/>
          </p:cNvSpPr>
          <p:nvPr/>
        </p:nvSpPr>
        <p:spPr bwMode="auto">
          <a:xfrm>
            <a:off x="7885113" y="3614738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21" name="Oval 33"/>
          <p:cNvSpPr>
            <a:spLocks noChangeArrowheads="1"/>
          </p:cNvSpPr>
          <p:nvPr/>
        </p:nvSpPr>
        <p:spPr bwMode="auto">
          <a:xfrm>
            <a:off x="8172450" y="3614738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22" name="Oval 34"/>
          <p:cNvSpPr>
            <a:spLocks noChangeArrowheads="1"/>
          </p:cNvSpPr>
          <p:nvPr/>
        </p:nvSpPr>
        <p:spPr bwMode="auto">
          <a:xfrm>
            <a:off x="6096000" y="3614738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23" name="Line 35"/>
          <p:cNvSpPr>
            <a:spLocks noChangeShapeType="1"/>
          </p:cNvSpPr>
          <p:nvPr/>
        </p:nvSpPr>
        <p:spPr bwMode="auto">
          <a:xfrm>
            <a:off x="6172200" y="3687763"/>
            <a:ext cx="2087563" cy="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24" name="Text Box 36"/>
          <p:cNvSpPr txBox="1">
            <a:spLocks noChangeArrowheads="1"/>
          </p:cNvSpPr>
          <p:nvPr/>
        </p:nvSpPr>
        <p:spPr bwMode="auto">
          <a:xfrm rot="16200000">
            <a:off x="4369593" y="2412207"/>
            <a:ext cx="1928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0"/>
              <a:t>Temperature</a:t>
            </a:r>
          </a:p>
        </p:txBody>
      </p:sp>
      <p:sp>
        <p:nvSpPr>
          <p:cNvPr id="12325" name="Text Box 37"/>
          <p:cNvSpPr txBox="1">
            <a:spLocks noChangeArrowheads="1"/>
          </p:cNvSpPr>
          <p:nvPr/>
        </p:nvSpPr>
        <p:spPr bwMode="auto">
          <a:xfrm>
            <a:off x="6858000" y="4086225"/>
            <a:ext cx="1200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0"/>
              <a:t>Density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76400" y="2133600"/>
            <a:ext cx="817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Solid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00400" y="3352800"/>
            <a:ext cx="717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Gas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200400" y="1981200"/>
            <a:ext cx="931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Liquid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24000" y="4724400"/>
            <a:ext cx="22749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charset="2"/>
              <a:buChar char="à"/>
            </a:pPr>
            <a:r>
              <a:rPr lang="en-US" i="0" dirty="0">
                <a:sym typeface="Wingdings"/>
              </a:rPr>
              <a:t> Triple point</a:t>
            </a:r>
          </a:p>
          <a:p>
            <a:endParaRPr lang="en-US" sz="1200" i="0" dirty="0">
              <a:sym typeface="Wingdings"/>
            </a:endParaRPr>
          </a:p>
          <a:p>
            <a:pPr>
              <a:buFont typeface="Wingdings" charset="2"/>
              <a:buChar char="à"/>
            </a:pPr>
            <a:r>
              <a:rPr lang="en-US" i="0" dirty="0">
                <a:sym typeface="Wingdings"/>
              </a:rPr>
              <a:t> Critical point</a:t>
            </a:r>
          </a:p>
          <a:p>
            <a:endParaRPr lang="en-US" sz="1200" i="0" dirty="0">
              <a:sym typeface="Wingdings"/>
            </a:endParaRPr>
          </a:p>
          <a:p>
            <a:pPr>
              <a:buFont typeface="Wingdings" charset="2"/>
              <a:buChar char="à"/>
            </a:pPr>
            <a:r>
              <a:rPr lang="en-US" i="0" dirty="0">
                <a:solidFill>
                  <a:srgbClr val="FF0000"/>
                </a:solidFill>
                <a:sym typeface="Wingdings"/>
              </a:rPr>
              <a:t> Coexistence</a:t>
            </a:r>
            <a:endParaRPr lang="en-US" i="0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620000" y="2362200"/>
            <a:ext cx="660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Liq.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382000" y="3048000"/>
            <a:ext cx="817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Solid</a:t>
            </a:r>
          </a:p>
        </p:txBody>
      </p:sp>
      <p:cxnSp>
        <p:nvCxnSpPr>
          <p:cNvPr id="31" name="Straight Connector 30"/>
          <p:cNvCxnSpPr/>
          <p:nvPr/>
        </p:nvCxnSpPr>
        <p:spPr bwMode="auto">
          <a:xfrm flipV="1">
            <a:off x="6553200" y="2438400"/>
            <a:ext cx="914400" cy="76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/>
          <p:cNvCxnSpPr/>
          <p:nvPr/>
        </p:nvCxnSpPr>
        <p:spPr bwMode="auto">
          <a:xfrm flipV="1">
            <a:off x="6400800" y="2667000"/>
            <a:ext cx="1219200" cy="76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/>
          <p:cNvCxnSpPr/>
          <p:nvPr/>
        </p:nvCxnSpPr>
        <p:spPr bwMode="auto">
          <a:xfrm flipV="1">
            <a:off x="6324600" y="2971800"/>
            <a:ext cx="1447800" cy="76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Straight Connector 36"/>
          <p:cNvCxnSpPr/>
          <p:nvPr/>
        </p:nvCxnSpPr>
        <p:spPr bwMode="auto">
          <a:xfrm flipV="1">
            <a:off x="6248400" y="3200400"/>
            <a:ext cx="1600200" cy="76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/>
          <p:cNvCxnSpPr/>
          <p:nvPr/>
        </p:nvCxnSpPr>
        <p:spPr bwMode="auto">
          <a:xfrm flipV="1">
            <a:off x="6172200" y="3429000"/>
            <a:ext cx="1676400" cy="76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/>
          <p:cNvCxnSpPr/>
          <p:nvPr/>
        </p:nvCxnSpPr>
        <p:spPr bwMode="auto">
          <a:xfrm flipV="1">
            <a:off x="6172200" y="3657600"/>
            <a:ext cx="1676400" cy="152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/>
          <p:cNvCxnSpPr/>
          <p:nvPr/>
        </p:nvCxnSpPr>
        <p:spPr bwMode="auto">
          <a:xfrm>
            <a:off x="6629400" y="2362200"/>
            <a:ext cx="914400" cy="152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/>
          <p:cNvCxnSpPr/>
          <p:nvPr/>
        </p:nvCxnSpPr>
        <p:spPr bwMode="auto">
          <a:xfrm>
            <a:off x="6477000" y="2590800"/>
            <a:ext cx="1219200" cy="228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/>
          <p:cNvCxnSpPr/>
          <p:nvPr/>
        </p:nvCxnSpPr>
        <p:spPr bwMode="auto">
          <a:xfrm>
            <a:off x="6324600" y="2895600"/>
            <a:ext cx="1524000" cy="228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/>
          <p:cNvCxnSpPr/>
          <p:nvPr/>
        </p:nvCxnSpPr>
        <p:spPr bwMode="auto">
          <a:xfrm>
            <a:off x="6324600" y="3200400"/>
            <a:ext cx="1524000" cy="152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/>
          <p:cNvCxnSpPr/>
          <p:nvPr/>
        </p:nvCxnSpPr>
        <p:spPr bwMode="auto">
          <a:xfrm>
            <a:off x="6248400" y="3352800"/>
            <a:ext cx="1676400" cy="228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/>
          <p:cNvCxnSpPr/>
          <p:nvPr/>
        </p:nvCxnSpPr>
        <p:spPr bwMode="auto">
          <a:xfrm>
            <a:off x="6172200" y="3581400"/>
            <a:ext cx="2057400" cy="228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/>
          <p:cNvCxnSpPr/>
          <p:nvPr/>
        </p:nvCxnSpPr>
        <p:spPr bwMode="auto">
          <a:xfrm rot="16200000" flipH="1">
            <a:off x="8305800" y="2057400"/>
            <a:ext cx="76200" cy="76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/>
          <p:cNvCxnSpPr/>
          <p:nvPr/>
        </p:nvCxnSpPr>
        <p:spPr bwMode="auto">
          <a:xfrm>
            <a:off x="8229600" y="2209800"/>
            <a:ext cx="152400" cy="76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Straight Connector 58"/>
          <p:cNvCxnSpPr/>
          <p:nvPr/>
        </p:nvCxnSpPr>
        <p:spPr bwMode="auto">
          <a:xfrm>
            <a:off x="8229600" y="2438400"/>
            <a:ext cx="152400" cy="76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" name="Straight Connector 62"/>
          <p:cNvCxnSpPr/>
          <p:nvPr/>
        </p:nvCxnSpPr>
        <p:spPr bwMode="auto">
          <a:xfrm rot="16200000" flipH="1">
            <a:off x="8229600" y="2667000"/>
            <a:ext cx="76200" cy="76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/>
          <p:cNvCxnSpPr/>
          <p:nvPr/>
        </p:nvCxnSpPr>
        <p:spPr bwMode="auto">
          <a:xfrm>
            <a:off x="8153400" y="3048000"/>
            <a:ext cx="152400" cy="76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9" name="Straight Connector 68"/>
          <p:cNvCxnSpPr/>
          <p:nvPr/>
        </p:nvCxnSpPr>
        <p:spPr bwMode="auto">
          <a:xfrm>
            <a:off x="8153400" y="3276600"/>
            <a:ext cx="1524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/>
          <p:cNvCxnSpPr/>
          <p:nvPr/>
        </p:nvCxnSpPr>
        <p:spPr bwMode="auto">
          <a:xfrm>
            <a:off x="8077200" y="3429000"/>
            <a:ext cx="152400" cy="76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Straight Connector 72"/>
          <p:cNvCxnSpPr>
            <a:endCxn id="12321" idx="0"/>
          </p:cNvCxnSpPr>
          <p:nvPr/>
        </p:nvCxnSpPr>
        <p:spPr bwMode="auto">
          <a:xfrm>
            <a:off x="8077200" y="3581400"/>
            <a:ext cx="171450" cy="333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Straight Connector 76"/>
          <p:cNvCxnSpPr/>
          <p:nvPr/>
        </p:nvCxnSpPr>
        <p:spPr bwMode="auto">
          <a:xfrm>
            <a:off x="8153400" y="2895600"/>
            <a:ext cx="152400" cy="76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TextBox 77"/>
          <p:cNvSpPr txBox="1"/>
          <p:nvPr/>
        </p:nvSpPr>
        <p:spPr>
          <a:xfrm>
            <a:off x="4811336" y="4648200"/>
            <a:ext cx="461117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/>
              <a:t>Crossed area: No single phase</a:t>
            </a:r>
          </a:p>
          <a:p>
            <a:pPr>
              <a:buFont typeface="Wingdings" pitchFamily="-105" charset="2"/>
              <a:buChar char="à"/>
            </a:pPr>
            <a:r>
              <a:rPr lang="en-US" i="0" dirty="0">
                <a:solidFill>
                  <a:srgbClr val="FF0000"/>
                </a:solidFill>
                <a:sym typeface="Wingdings"/>
              </a:rPr>
              <a:t> Coexistence</a:t>
            </a:r>
          </a:p>
          <a:p>
            <a:r>
              <a:rPr lang="en-US" sz="1800" i="0" dirty="0">
                <a:sym typeface="Wingdings"/>
              </a:rPr>
              <a:t>Coexistence occurs even in a pure material</a:t>
            </a:r>
          </a:p>
          <a:p>
            <a:r>
              <a:rPr lang="en-US" sz="1800" i="0" dirty="0">
                <a:sym typeface="Wingdings"/>
              </a:rPr>
              <a:t>Coexistence is very common in mixtures</a:t>
            </a:r>
          </a:p>
          <a:p>
            <a:r>
              <a:rPr lang="en-US" sz="1800" i="0" dirty="0">
                <a:sym typeface="Wingdings"/>
              </a:rPr>
              <a:t>(Liquid/solid, 2 liquid phases, …)</a:t>
            </a:r>
          </a:p>
          <a:p>
            <a:endParaRPr lang="en-US" i="0" dirty="0">
              <a:solidFill>
                <a:srgbClr val="FF0000"/>
              </a:solidFill>
              <a:sym typeface="Wingdings"/>
            </a:endParaRPr>
          </a:p>
          <a:p>
            <a:endParaRPr lang="en-US" i="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9372600" cy="1143000"/>
          </a:xfrm>
        </p:spPr>
        <p:txBody>
          <a:bodyPr/>
          <a:lstStyle/>
          <a:p>
            <a:r>
              <a:rPr lang="en-US" dirty="0"/>
              <a:t>Blends</a:t>
            </a:r>
            <a:br>
              <a:rPr lang="en-US" dirty="0"/>
            </a:br>
            <a:r>
              <a:rPr lang="en-US" sz="3200" dirty="0">
                <a:solidFill>
                  <a:srgbClr val="FF0000"/>
                </a:solidFill>
              </a:rPr>
              <a:t>Coexistence</a:t>
            </a:r>
            <a:r>
              <a:rPr lang="en-US" dirty="0"/>
              <a:t> </a:t>
            </a:r>
            <a:r>
              <a:rPr lang="en-US" sz="3200" dirty="0"/>
              <a:t>of phases is common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13040" y="1733339"/>
            <a:ext cx="4052713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solidFill>
                  <a:srgbClr val="FF0000"/>
                </a:solidFill>
              </a:rPr>
              <a:t>‘Binary phase diagram’</a:t>
            </a:r>
          </a:p>
          <a:p>
            <a:r>
              <a:rPr lang="en-US" i="0" dirty="0"/>
              <a:t>Note the axis: </a:t>
            </a:r>
          </a:p>
          <a:p>
            <a:r>
              <a:rPr lang="en-US" i="0" dirty="0"/>
              <a:t>T </a:t>
            </a:r>
            <a:r>
              <a:rPr lang="en-US" dirty="0"/>
              <a:t>vs. </a:t>
            </a:r>
            <a:r>
              <a:rPr lang="en-US" i="0" dirty="0"/>
              <a:t>composition, no </a:t>
            </a:r>
            <a:r>
              <a:rPr lang="en-US" i="0" dirty="0" err="1"/>
              <a:t>p</a:t>
            </a:r>
            <a:endParaRPr lang="en-US" i="0" dirty="0"/>
          </a:p>
          <a:p>
            <a:endParaRPr lang="en-US" sz="1600" i="0" dirty="0"/>
          </a:p>
          <a:p>
            <a:r>
              <a:rPr lang="en-US" i="0" dirty="0">
                <a:solidFill>
                  <a:srgbClr val="00B0F0"/>
                </a:solidFill>
              </a:rPr>
              <a:t>Blue,</a:t>
            </a:r>
            <a:r>
              <a:rPr lang="en-US" i="0" dirty="0"/>
              <a:t> </a:t>
            </a:r>
            <a:r>
              <a:rPr lang="en-US" i="0" dirty="0">
                <a:solidFill>
                  <a:srgbClr val="FFE008"/>
                </a:solidFill>
              </a:rPr>
              <a:t>yellow</a:t>
            </a:r>
            <a:r>
              <a:rPr lang="en-US" i="0" dirty="0">
                <a:solidFill>
                  <a:srgbClr val="FFFF00"/>
                </a:solidFill>
              </a:rPr>
              <a:t>::</a:t>
            </a:r>
            <a:r>
              <a:rPr lang="en-US" i="0" dirty="0">
                <a:solidFill>
                  <a:srgbClr val="FF0000"/>
                </a:solidFill>
              </a:rPr>
              <a:t>Coexistence</a:t>
            </a:r>
          </a:p>
          <a:p>
            <a:r>
              <a:rPr lang="en-US" i="0" dirty="0"/>
              <a:t> </a:t>
            </a:r>
            <a:r>
              <a:rPr lang="en-US" i="0" dirty="0" err="1"/>
              <a:t>btwn</a:t>
            </a:r>
            <a:r>
              <a:rPr lang="en-US" i="0" dirty="0"/>
              <a:t> liquid and solid</a:t>
            </a:r>
          </a:p>
          <a:p>
            <a:endParaRPr lang="en-US" i="0" dirty="0"/>
          </a:p>
          <a:p>
            <a:r>
              <a:rPr lang="en-US" i="0" dirty="0"/>
              <a:t>Melting/freezing, latent heat,</a:t>
            </a:r>
          </a:p>
          <a:p>
            <a:r>
              <a:rPr lang="en-US" i="0" dirty="0"/>
              <a:t>spread over T range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1313" y="1238114"/>
            <a:ext cx="6600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0" dirty="0"/>
              <a:t>Water / Ethylene Glycol</a:t>
            </a:r>
            <a:r>
              <a:rPr lang="en-US" sz="2000" i="0" dirty="0">
                <a:solidFill>
                  <a:srgbClr val="FF0000"/>
                </a:solidFill>
              </a:rPr>
              <a:t>: ‘Antifreeze</a:t>
            </a:r>
            <a:r>
              <a:rPr lang="en-US" sz="2000" i="0" dirty="0" smtClean="0">
                <a:solidFill>
                  <a:srgbClr val="FF0000"/>
                </a:solidFill>
              </a:rPr>
              <a:t>’</a:t>
            </a:r>
            <a:r>
              <a:rPr lang="zh-CN" altLang="en-US" sz="2000" i="0" dirty="0" smtClean="0">
                <a:solidFill>
                  <a:srgbClr val="FF0000"/>
                </a:solidFill>
              </a:rPr>
              <a:t>（防冻液）</a:t>
            </a:r>
            <a:r>
              <a:rPr lang="en-US" sz="2000" i="0" dirty="0" smtClean="0">
                <a:solidFill>
                  <a:srgbClr val="FF0000"/>
                </a:solidFill>
              </a:rPr>
              <a:t> </a:t>
            </a:r>
            <a:r>
              <a:rPr lang="en-US" sz="2000" i="0" dirty="0"/>
              <a:t>(simplified)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1313" y="5995929"/>
            <a:ext cx="97794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solidFill>
                  <a:srgbClr val="FF0000"/>
                </a:solidFill>
              </a:rPr>
              <a:t>‘</a:t>
            </a:r>
            <a:r>
              <a:rPr lang="en-US" i="0" dirty="0" smtClean="0">
                <a:solidFill>
                  <a:srgbClr val="FF0000"/>
                </a:solidFill>
              </a:rPr>
              <a:t>Eutectic</a:t>
            </a:r>
            <a:r>
              <a:rPr lang="zh-CN" altLang="en-US" i="0" dirty="0" smtClean="0">
                <a:solidFill>
                  <a:srgbClr val="FF0000"/>
                </a:solidFill>
              </a:rPr>
              <a:t>（共晶）</a:t>
            </a:r>
            <a:r>
              <a:rPr lang="en-US" i="0" dirty="0" smtClean="0">
                <a:solidFill>
                  <a:srgbClr val="FF0000"/>
                </a:solidFill>
              </a:rPr>
              <a:t>’: </a:t>
            </a:r>
            <a:r>
              <a:rPr lang="en-US" i="0" dirty="0"/>
              <a:t>T</a:t>
            </a:r>
            <a:r>
              <a:rPr lang="en-US" i="0" baseline="-25000" dirty="0"/>
              <a:t>E</a:t>
            </a:r>
            <a:r>
              <a:rPr lang="en-US" i="0" dirty="0"/>
              <a:t> below either melting point due to </a:t>
            </a:r>
            <a:r>
              <a:rPr lang="en-US" i="0" dirty="0">
                <a:solidFill>
                  <a:srgbClr val="FF0000"/>
                </a:solidFill>
              </a:rPr>
              <a:t>entropy of mixing</a:t>
            </a:r>
          </a:p>
          <a:p>
            <a:r>
              <a:rPr lang="en-US" i="0" dirty="0"/>
              <a:t>Blend remains liquid to much lower T than either pure material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 flipV="1">
            <a:off x="1219200" y="3962400"/>
            <a:ext cx="1752600" cy="167640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873" b="5423"/>
          <a:stretch/>
        </p:blipFill>
        <p:spPr>
          <a:xfrm>
            <a:off x="0" y="1733339"/>
            <a:ext cx="4575513" cy="410445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 bwMode="auto">
          <a:xfrm flipV="1">
            <a:off x="1352600" y="5229200"/>
            <a:ext cx="1368152" cy="766729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164864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8420100" cy="1143000"/>
          </a:xfrm>
        </p:spPr>
        <p:txBody>
          <a:bodyPr/>
          <a:lstStyle/>
          <a:p>
            <a:r>
              <a:rPr lang="en-GB" dirty="0"/>
              <a:t>Summary: Lecture #2</a:t>
            </a:r>
            <a:br>
              <a:rPr lang="en-GB" dirty="0"/>
            </a:br>
            <a:r>
              <a:rPr lang="en-GB" sz="2800" dirty="0">
                <a:solidFill>
                  <a:srgbClr val="FF0000"/>
                </a:solidFill>
              </a:rPr>
              <a:t>Gases, Liquids, Solids</a:t>
            </a:r>
            <a:endParaRPr lang="en-GB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447800"/>
            <a:ext cx="9677400" cy="4114800"/>
          </a:xfrm>
        </p:spPr>
        <p:txBody>
          <a:bodyPr/>
          <a:lstStyle/>
          <a:p>
            <a:r>
              <a:rPr lang="en-GB" sz="2800" dirty="0"/>
              <a:t>3 common states of matter (more to come)</a:t>
            </a:r>
          </a:p>
          <a:p>
            <a:r>
              <a:rPr lang="en-GB" sz="2800" dirty="0"/>
              <a:t>Strong chemical bonds hold molecules together, weaker intermolecular forces make molecules </a:t>
            </a:r>
            <a:r>
              <a:rPr lang="en-GB" sz="2800" i="1" dirty="0"/>
              <a:t>condense</a:t>
            </a:r>
          </a:p>
          <a:p>
            <a:r>
              <a:rPr lang="en-GB" sz="2800" dirty="0"/>
              <a:t>Condensed phases: Solid or liquid</a:t>
            </a:r>
          </a:p>
          <a:p>
            <a:r>
              <a:rPr lang="en-GB" sz="2800" dirty="0"/>
              <a:t>Different phases may coexist even for pure substances</a:t>
            </a:r>
          </a:p>
          <a:p>
            <a:r>
              <a:rPr lang="en-GB" sz="2800" dirty="0"/>
              <a:t>Coexisting phases common in mixtures/blends</a:t>
            </a:r>
          </a:p>
          <a:p>
            <a:r>
              <a:rPr lang="en-GB" sz="2800" dirty="0"/>
              <a:t>Blending favours liquid phase, extending to lower T</a:t>
            </a:r>
          </a:p>
          <a:p>
            <a:r>
              <a:rPr lang="en-GB" sz="2800"/>
              <a:t> ‘Eutectic</a:t>
            </a:r>
            <a:r>
              <a:rPr lang="en-GB" sz="2800" dirty="0"/>
              <a:t>’	</a:t>
            </a:r>
            <a:endParaRPr lang="en-GB" dirty="0"/>
          </a:p>
        </p:txBody>
      </p:sp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5943600" y="5943600"/>
            <a:ext cx="355917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i="0" dirty="0"/>
              <a:t>Some material contained within this lecture can be found in SCM chapter 2 up to 2.2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52400"/>
            <a:ext cx="8420100" cy="1143000"/>
          </a:xfrm>
        </p:spPr>
        <p:txBody>
          <a:bodyPr/>
          <a:lstStyle/>
          <a:p>
            <a:r>
              <a:rPr lang="en-GB" dirty="0"/>
              <a:t>Lecture #3</a:t>
            </a:r>
            <a:br>
              <a:rPr lang="en-GB" dirty="0"/>
            </a:br>
            <a:r>
              <a:rPr lang="en-GB" sz="3200" dirty="0">
                <a:solidFill>
                  <a:srgbClr val="FF0000"/>
                </a:solidFill>
              </a:rPr>
              <a:t>Mechanical properties of soft matter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953500" cy="4114800"/>
          </a:xfrm>
        </p:spPr>
        <p:txBody>
          <a:bodyPr/>
          <a:lstStyle/>
          <a:p>
            <a:pPr>
              <a:buNone/>
            </a:pPr>
            <a:endParaRPr lang="en-GB" dirty="0"/>
          </a:p>
          <a:p>
            <a:r>
              <a:rPr lang="en-GB" dirty="0"/>
              <a:t>Linear mechanical behaviour: Solid </a:t>
            </a:r>
            <a:r>
              <a:rPr lang="en-GB" i="1" dirty="0"/>
              <a:t>vs. </a:t>
            </a:r>
            <a:r>
              <a:rPr lang="en-GB" dirty="0"/>
              <a:t>liquid</a:t>
            </a:r>
          </a:p>
          <a:p>
            <a:r>
              <a:rPr lang="en-GB" dirty="0"/>
              <a:t>Shear thickening / </a:t>
            </a:r>
            <a:r>
              <a:rPr lang="en-GB" dirty="0" smtClean="0"/>
              <a:t>thinning</a:t>
            </a:r>
            <a:r>
              <a:rPr lang="zh-CN" altLang="en-US" dirty="0" smtClean="0"/>
              <a:t>（剪切增稠</a:t>
            </a:r>
            <a:r>
              <a:rPr lang="en-US" altLang="zh-CN" dirty="0" smtClean="0"/>
              <a:t>/</a:t>
            </a:r>
            <a:r>
              <a:rPr lang="zh-CN" altLang="en-US" dirty="0" smtClean="0"/>
              <a:t>变稀）</a:t>
            </a:r>
            <a:endParaRPr lang="en-GB" dirty="0"/>
          </a:p>
          <a:p>
            <a:r>
              <a:rPr lang="en-GB" dirty="0"/>
              <a:t>Viscoelastic </a:t>
            </a:r>
            <a:r>
              <a:rPr lang="en-GB" dirty="0" smtClean="0"/>
              <a:t>behaviour</a:t>
            </a:r>
            <a:r>
              <a:rPr lang="zh-CN" altLang="en-US" dirty="0" smtClean="0"/>
              <a:t>（粘弹性）</a:t>
            </a:r>
            <a:endParaRPr lang="en-GB" dirty="0"/>
          </a:p>
          <a:p>
            <a:r>
              <a:rPr lang="en-GB" dirty="0"/>
              <a:t>Simple </a:t>
            </a:r>
            <a:r>
              <a:rPr lang="en-GB" i="1" dirty="0" err="1"/>
              <a:t>vs</a:t>
            </a:r>
            <a:r>
              <a:rPr lang="en-GB" dirty="0"/>
              <a:t> complex fluids</a:t>
            </a:r>
          </a:p>
          <a:p>
            <a:pPr>
              <a:buNone/>
            </a:pPr>
            <a:r>
              <a:rPr lang="en-GB" dirty="0"/>
              <a:t>	</a:t>
            </a:r>
            <a:r>
              <a:rPr lang="en-GB" sz="2400" dirty="0"/>
              <a:t>Relaxation time and </a:t>
            </a:r>
            <a:r>
              <a:rPr lang="en-GB" sz="2400" dirty="0" smtClean="0"/>
              <a:t>cooperativity</a:t>
            </a:r>
            <a:r>
              <a:rPr lang="zh-CN" altLang="en-US" sz="2400" dirty="0" smtClean="0"/>
              <a:t>（协同）</a:t>
            </a:r>
            <a:endParaRPr lang="en-GB" sz="2400" dirty="0"/>
          </a:p>
          <a:p>
            <a:endParaRPr lang="en-GB" dirty="0"/>
          </a:p>
          <a:p>
            <a:pPr>
              <a:buNone/>
            </a:pPr>
            <a:r>
              <a:rPr lang="en-GB" dirty="0"/>
              <a:t>	</a:t>
            </a:r>
            <a:endParaRPr lang="en-GB" sz="2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8420100" cy="1143000"/>
          </a:xfrm>
        </p:spPr>
        <p:txBody>
          <a:bodyPr/>
          <a:lstStyle/>
          <a:p>
            <a:r>
              <a:rPr lang="en-GB" dirty="0"/>
              <a:t>Linear mechanical behaviour I</a:t>
            </a:r>
          </a:p>
        </p:txBody>
      </p:sp>
      <p:grpSp>
        <p:nvGrpSpPr>
          <p:cNvPr id="15363" name="Group 3"/>
          <p:cNvGrpSpPr>
            <a:grpSpLocks/>
          </p:cNvGrpSpPr>
          <p:nvPr/>
        </p:nvGrpSpPr>
        <p:grpSpPr bwMode="auto">
          <a:xfrm>
            <a:off x="990600" y="4191000"/>
            <a:ext cx="7947025" cy="1222375"/>
            <a:chOff x="592" y="3252"/>
            <a:chExt cx="5006" cy="770"/>
          </a:xfrm>
        </p:grpSpPr>
        <p:sp>
          <p:nvSpPr>
            <p:cNvPr id="15364" name="Text Box 4"/>
            <p:cNvSpPr txBox="1">
              <a:spLocks noChangeArrowheads="1"/>
            </p:cNvSpPr>
            <p:nvPr/>
          </p:nvSpPr>
          <p:spPr bwMode="auto">
            <a:xfrm>
              <a:off x="2906" y="3638"/>
              <a:ext cx="21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>
                  <a:latin typeface="Symbol" charset="2"/>
                  <a:sym typeface="Symbol" charset="2"/>
                </a:rPr>
                <a:t></a:t>
              </a:r>
              <a:endParaRPr lang="en-GB" i="0">
                <a:latin typeface="Times" charset="0"/>
              </a:endParaRPr>
            </a:p>
          </p:txBody>
        </p:sp>
        <p:sp>
          <p:nvSpPr>
            <p:cNvPr id="15365" name="Text Box 5"/>
            <p:cNvSpPr txBox="1">
              <a:spLocks noChangeArrowheads="1"/>
            </p:cNvSpPr>
            <p:nvPr/>
          </p:nvSpPr>
          <p:spPr bwMode="auto">
            <a:xfrm>
              <a:off x="2713" y="3676"/>
              <a:ext cx="19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>
                  <a:latin typeface="Times" charset="0"/>
                </a:rPr>
                <a:t>z</a:t>
              </a:r>
            </a:p>
          </p:txBody>
        </p:sp>
        <p:grpSp>
          <p:nvGrpSpPr>
            <p:cNvPr id="15366" name="Group 6"/>
            <p:cNvGrpSpPr>
              <a:grpSpLocks/>
            </p:cNvGrpSpPr>
            <p:nvPr/>
          </p:nvGrpSpPr>
          <p:grpSpPr bwMode="auto">
            <a:xfrm>
              <a:off x="592" y="3542"/>
              <a:ext cx="1664" cy="480"/>
              <a:chOff x="816" y="3600"/>
              <a:chExt cx="1536" cy="480"/>
            </a:xfrm>
          </p:grpSpPr>
          <p:sp>
            <p:nvSpPr>
              <p:cNvPr id="15367" name="Rectangle 7"/>
              <p:cNvSpPr>
                <a:spLocks noChangeArrowheads="1"/>
              </p:cNvSpPr>
              <p:nvPr/>
            </p:nvSpPr>
            <p:spPr bwMode="auto">
              <a:xfrm>
                <a:off x="960" y="3600"/>
                <a:ext cx="1392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68" name="Rectangle 8"/>
              <p:cNvSpPr>
                <a:spLocks noChangeArrowheads="1"/>
              </p:cNvSpPr>
              <p:nvPr/>
            </p:nvSpPr>
            <p:spPr bwMode="auto">
              <a:xfrm>
                <a:off x="816" y="3792"/>
                <a:ext cx="1392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GB" i="0">
                  <a:latin typeface="Times" charset="0"/>
                </a:endParaRPr>
              </a:p>
            </p:txBody>
          </p:sp>
          <p:sp>
            <p:nvSpPr>
              <p:cNvPr id="15369" name="Line 9"/>
              <p:cNvSpPr>
                <a:spLocks noChangeShapeType="1"/>
              </p:cNvSpPr>
              <p:nvPr/>
            </p:nvSpPr>
            <p:spPr bwMode="auto">
              <a:xfrm flipV="1">
                <a:off x="816" y="3600"/>
                <a:ext cx="14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70" name="Line 10"/>
              <p:cNvSpPr>
                <a:spLocks noChangeShapeType="1"/>
              </p:cNvSpPr>
              <p:nvPr/>
            </p:nvSpPr>
            <p:spPr bwMode="auto">
              <a:xfrm flipV="1">
                <a:off x="2208" y="3600"/>
                <a:ext cx="14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71" name="Line 11"/>
              <p:cNvSpPr>
                <a:spLocks noChangeShapeType="1"/>
              </p:cNvSpPr>
              <p:nvPr/>
            </p:nvSpPr>
            <p:spPr bwMode="auto">
              <a:xfrm flipV="1">
                <a:off x="2208" y="3888"/>
                <a:ext cx="14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372" name="Group 12"/>
            <p:cNvGrpSpPr>
              <a:grpSpLocks/>
            </p:cNvGrpSpPr>
            <p:nvPr/>
          </p:nvGrpSpPr>
          <p:grpSpPr bwMode="auto">
            <a:xfrm>
              <a:off x="2923" y="3590"/>
              <a:ext cx="1985" cy="432"/>
              <a:chOff x="2688" y="3648"/>
              <a:chExt cx="1832" cy="432"/>
            </a:xfrm>
          </p:grpSpPr>
          <p:sp>
            <p:nvSpPr>
              <p:cNvPr id="15373" name="AutoShape 13"/>
              <p:cNvSpPr>
                <a:spLocks noChangeArrowheads="1"/>
              </p:cNvSpPr>
              <p:nvPr/>
            </p:nvSpPr>
            <p:spPr bwMode="auto">
              <a:xfrm>
                <a:off x="2812" y="3648"/>
                <a:ext cx="1700" cy="288"/>
              </a:xfrm>
              <a:prstGeom prst="parallelogram">
                <a:avLst>
                  <a:gd name="adj" fmla="val 106141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74" name="AutoShape 14"/>
              <p:cNvSpPr>
                <a:spLocks noChangeArrowheads="1"/>
              </p:cNvSpPr>
              <p:nvPr/>
            </p:nvSpPr>
            <p:spPr bwMode="auto">
              <a:xfrm>
                <a:off x="2688" y="3792"/>
                <a:ext cx="1712" cy="288"/>
              </a:xfrm>
              <a:prstGeom prst="parallelogram">
                <a:avLst>
                  <a:gd name="adj" fmla="val 10689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75" name="Line 15"/>
              <p:cNvSpPr>
                <a:spLocks noChangeShapeType="1"/>
              </p:cNvSpPr>
              <p:nvPr/>
            </p:nvSpPr>
            <p:spPr bwMode="auto">
              <a:xfrm rot="21300000" flipV="1">
                <a:off x="2688" y="3936"/>
                <a:ext cx="14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76" name="Line 16"/>
              <p:cNvSpPr>
                <a:spLocks noChangeShapeType="1"/>
              </p:cNvSpPr>
              <p:nvPr/>
            </p:nvSpPr>
            <p:spPr bwMode="auto">
              <a:xfrm rot="21300000" flipV="1">
                <a:off x="2976" y="3648"/>
                <a:ext cx="14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77" name="Line 17"/>
              <p:cNvSpPr>
                <a:spLocks noChangeShapeType="1"/>
              </p:cNvSpPr>
              <p:nvPr/>
            </p:nvSpPr>
            <p:spPr bwMode="auto">
              <a:xfrm rot="21300000" flipV="1">
                <a:off x="4376" y="3648"/>
                <a:ext cx="14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378" name="Line 18"/>
            <p:cNvSpPr>
              <a:spLocks noChangeShapeType="1"/>
            </p:cNvSpPr>
            <p:nvPr/>
          </p:nvSpPr>
          <p:spPr bwMode="auto">
            <a:xfrm>
              <a:off x="4908" y="3686"/>
              <a:ext cx="41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79" name="Text Box 19"/>
            <p:cNvSpPr txBox="1">
              <a:spLocks noChangeArrowheads="1"/>
            </p:cNvSpPr>
            <p:nvPr/>
          </p:nvSpPr>
          <p:spPr bwMode="auto">
            <a:xfrm>
              <a:off x="5365" y="3542"/>
              <a:ext cx="23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>
                  <a:latin typeface="Times" charset="0"/>
                </a:rPr>
                <a:t>F</a:t>
              </a:r>
            </a:p>
          </p:txBody>
        </p:sp>
        <p:sp>
          <p:nvSpPr>
            <p:cNvPr id="15380" name="Text Box 20"/>
            <p:cNvSpPr txBox="1">
              <a:spLocks noChangeArrowheads="1"/>
            </p:cNvSpPr>
            <p:nvPr/>
          </p:nvSpPr>
          <p:spPr bwMode="auto">
            <a:xfrm>
              <a:off x="2973" y="3252"/>
              <a:ext cx="28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i="0">
                  <a:latin typeface="Symbol" charset="2"/>
                  <a:sym typeface="Symbol" charset="2"/>
                </a:rPr>
                <a:t>D</a:t>
              </a:r>
              <a:r>
                <a:rPr lang="en-GB">
                  <a:latin typeface="Times" charset="0"/>
                </a:rPr>
                <a:t>l</a:t>
              </a:r>
              <a:endParaRPr lang="en-GB" i="0">
                <a:latin typeface="Times" charset="0"/>
              </a:endParaRPr>
            </a:p>
          </p:txBody>
        </p:sp>
        <p:sp>
          <p:nvSpPr>
            <p:cNvPr id="15381" name="Line 21"/>
            <p:cNvSpPr>
              <a:spLocks noChangeShapeType="1"/>
            </p:cNvSpPr>
            <p:nvPr/>
          </p:nvSpPr>
          <p:spPr bwMode="auto">
            <a:xfrm>
              <a:off x="2903" y="3542"/>
              <a:ext cx="39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arrow" w="med" len="med"/>
              <a:tailEnd type="arrow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82" name="Line 22"/>
            <p:cNvSpPr>
              <a:spLocks noChangeShapeType="1"/>
            </p:cNvSpPr>
            <p:nvPr/>
          </p:nvSpPr>
          <p:spPr bwMode="auto">
            <a:xfrm flipV="1">
              <a:off x="2932" y="3705"/>
              <a:ext cx="0" cy="31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83" name="Freeform 23"/>
            <p:cNvSpPr>
              <a:spLocks/>
            </p:cNvSpPr>
            <p:nvPr/>
          </p:nvSpPr>
          <p:spPr bwMode="auto">
            <a:xfrm>
              <a:off x="2932" y="3818"/>
              <a:ext cx="147" cy="68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136" y="68"/>
                </a:cxn>
              </a:cxnLst>
              <a:rect l="0" t="0" r="r" b="b"/>
              <a:pathLst>
                <a:path w="136" h="68">
                  <a:moveTo>
                    <a:pt x="0" y="4"/>
                  </a:moveTo>
                  <a:cubicBezTo>
                    <a:pt x="102" y="14"/>
                    <a:pt x="68" y="0"/>
                    <a:pt x="136" y="68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84" name="Text Box 24"/>
            <p:cNvSpPr txBox="1">
              <a:spLocks noChangeArrowheads="1"/>
            </p:cNvSpPr>
            <p:nvPr/>
          </p:nvSpPr>
          <p:spPr bwMode="auto">
            <a:xfrm>
              <a:off x="1991" y="3348"/>
              <a:ext cx="23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>
                  <a:latin typeface="Times" charset="0"/>
                </a:rPr>
                <a:t>A</a:t>
              </a:r>
            </a:p>
          </p:txBody>
        </p:sp>
      </p:grpSp>
      <p:sp>
        <p:nvSpPr>
          <p:cNvPr id="15385" name="Rectangle 25"/>
          <p:cNvSpPr>
            <a:spLocks noGrp="1" noChangeArrowheads="1"/>
          </p:cNvSpPr>
          <p:nvPr>
            <p:ph type="body" idx="1"/>
          </p:nvPr>
        </p:nvSpPr>
        <p:spPr>
          <a:xfrm>
            <a:off x="1066800" y="990600"/>
            <a:ext cx="8420100" cy="4114800"/>
          </a:xfrm>
        </p:spPr>
        <p:txBody>
          <a:bodyPr/>
          <a:lstStyle/>
          <a:p>
            <a:r>
              <a:rPr lang="en-GB" dirty="0" err="1"/>
              <a:t>Hookean</a:t>
            </a:r>
            <a:r>
              <a:rPr lang="en-GB" dirty="0"/>
              <a:t> (elastic) solid</a:t>
            </a:r>
          </a:p>
          <a:p>
            <a:pPr lvl="1"/>
            <a:r>
              <a:rPr lang="en-GB" sz="2400" dirty="0"/>
              <a:t>Shear stress in response to shear strain (or vice versa)</a:t>
            </a:r>
          </a:p>
          <a:p>
            <a:pPr lvl="2"/>
            <a:r>
              <a:rPr lang="en-GB" dirty="0"/>
              <a:t>Shear stress, </a:t>
            </a:r>
            <a:r>
              <a:rPr lang="en-GB" i="1" dirty="0" err="1">
                <a:latin typeface="Symbol" charset="2"/>
                <a:sym typeface="Symbol" charset="2"/>
              </a:rPr>
              <a:t></a:t>
            </a:r>
            <a:r>
              <a:rPr lang="en-GB" dirty="0"/>
              <a:t> = </a:t>
            </a:r>
            <a:r>
              <a:rPr lang="en-GB" i="1" dirty="0"/>
              <a:t>F</a:t>
            </a:r>
            <a:r>
              <a:rPr lang="en-GB" dirty="0"/>
              <a:t>/</a:t>
            </a:r>
            <a:r>
              <a:rPr lang="en-GB" i="1" dirty="0"/>
              <a:t>A</a:t>
            </a:r>
            <a:r>
              <a:rPr lang="en-GB" dirty="0"/>
              <a:t> </a:t>
            </a:r>
          </a:p>
          <a:p>
            <a:pPr lvl="2"/>
            <a:r>
              <a:rPr lang="en-GB" dirty="0"/>
              <a:t>Shear strain, </a:t>
            </a:r>
            <a:r>
              <a:rPr lang="en-GB" dirty="0" err="1"/>
              <a:t>e</a:t>
            </a:r>
            <a:r>
              <a:rPr lang="en-GB" dirty="0"/>
              <a:t> or </a:t>
            </a:r>
            <a:r>
              <a:rPr lang="en-GB" i="1" dirty="0" err="1">
                <a:latin typeface="Symbol" charset="2"/>
                <a:sym typeface="Symbol" charset="2"/>
              </a:rPr>
              <a:t></a:t>
            </a:r>
            <a:r>
              <a:rPr lang="en-GB" dirty="0"/>
              <a:t> = </a:t>
            </a:r>
            <a:r>
              <a:rPr lang="en-GB" dirty="0" err="1">
                <a:latin typeface="Symbol" charset="2"/>
                <a:sym typeface="Symbol" charset="2"/>
              </a:rPr>
              <a:t></a:t>
            </a:r>
            <a:r>
              <a:rPr lang="en-GB" i="1" dirty="0" err="1"/>
              <a:t>l</a:t>
            </a:r>
            <a:r>
              <a:rPr lang="en-GB" dirty="0" err="1"/>
              <a:t>/</a:t>
            </a:r>
            <a:r>
              <a:rPr lang="en-GB" i="1" dirty="0" err="1"/>
              <a:t>z</a:t>
            </a:r>
            <a:r>
              <a:rPr lang="en-GB" dirty="0"/>
              <a:t> = </a:t>
            </a:r>
            <a:r>
              <a:rPr lang="en-GB" dirty="0" err="1"/>
              <a:t>tan</a:t>
            </a:r>
            <a:r>
              <a:rPr lang="en-GB" dirty="0" err="1">
                <a:latin typeface="Symbol" charset="2"/>
                <a:cs typeface="Symbol" charset="2"/>
              </a:rPr>
              <a:t>q</a:t>
            </a:r>
            <a:r>
              <a:rPr lang="en-GB" dirty="0"/>
              <a:t> ≈ </a:t>
            </a:r>
            <a:r>
              <a:rPr lang="en-GB" dirty="0" err="1">
                <a:latin typeface="Symbol" charset="2"/>
                <a:cs typeface="Symbol" charset="2"/>
              </a:rPr>
              <a:t>q</a:t>
            </a:r>
            <a:endParaRPr lang="en-GB" dirty="0">
              <a:latin typeface="Symbol" charset="2"/>
              <a:cs typeface="Symbol" charset="2"/>
            </a:endParaRPr>
          </a:p>
          <a:p>
            <a:pPr lvl="1"/>
            <a:r>
              <a:rPr lang="en-GB" sz="2400" dirty="0"/>
              <a:t>Constant of proportionality is the </a:t>
            </a:r>
            <a:r>
              <a:rPr lang="en-GB" sz="2400" i="1" dirty="0">
                <a:solidFill>
                  <a:srgbClr val="FF0000"/>
                </a:solidFill>
              </a:rPr>
              <a:t>shear modulus G</a:t>
            </a:r>
          </a:p>
          <a:p>
            <a:pPr lvl="2"/>
            <a:r>
              <a:rPr lang="en-GB" i="1" dirty="0"/>
              <a:t>G</a:t>
            </a:r>
            <a:r>
              <a:rPr lang="en-GB" dirty="0"/>
              <a:t> = </a:t>
            </a:r>
            <a:r>
              <a:rPr lang="en-GB" i="1" dirty="0" err="1">
                <a:latin typeface="Symbol" charset="2"/>
                <a:sym typeface="Symbol" charset="2"/>
              </a:rPr>
              <a:t></a:t>
            </a:r>
            <a:r>
              <a:rPr lang="en-GB" dirty="0" err="1"/>
              <a:t>/</a:t>
            </a:r>
            <a:r>
              <a:rPr lang="en-GB" i="1" dirty="0" err="1">
                <a:latin typeface="Symbol" charset="2"/>
                <a:sym typeface="Symbol" charset="2"/>
              </a:rPr>
              <a:t></a:t>
            </a:r>
            <a:r>
              <a:rPr lang="en-GB" dirty="0"/>
              <a:t> </a:t>
            </a:r>
            <a:r>
              <a:rPr lang="en-US" dirty="0" err="1">
                <a:sym typeface="Wingdings"/>
              </a:rPr>
              <a:t>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latin typeface="Symbol" charset="2"/>
                <a:cs typeface="Symbol" charset="2"/>
                <a:sym typeface="Wingdings"/>
              </a:rPr>
              <a:t>s</a:t>
            </a:r>
            <a:r>
              <a:rPr lang="en-US" dirty="0">
                <a:sym typeface="Wingdings"/>
              </a:rPr>
              <a:t> = </a:t>
            </a:r>
            <a:r>
              <a:rPr lang="en-US" dirty="0" err="1">
                <a:sym typeface="Wingdings"/>
              </a:rPr>
              <a:t>G</a:t>
            </a:r>
            <a:r>
              <a:rPr lang="en-US" dirty="0" err="1">
                <a:latin typeface="Symbol" charset="2"/>
                <a:cs typeface="Symbol" charset="2"/>
                <a:sym typeface="Wingdings"/>
              </a:rPr>
              <a:t>e</a:t>
            </a:r>
            <a:endParaRPr lang="en-GB" dirty="0">
              <a:latin typeface="Symbol" charset="2"/>
              <a:cs typeface="Symbol" charset="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4800" y="5715000"/>
            <a:ext cx="9448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/>
              <a:t>! Shear strain / modulus (G) </a:t>
            </a:r>
            <a:r>
              <a:rPr lang="en-US" dirty="0"/>
              <a:t>vs</a:t>
            </a:r>
            <a:r>
              <a:rPr lang="en-US" i="0" dirty="0"/>
              <a:t>. tensile strain / modulus (E)</a:t>
            </a:r>
          </a:p>
          <a:p>
            <a:endParaRPr lang="en-US" sz="800" i="0" dirty="0"/>
          </a:p>
          <a:p>
            <a:r>
              <a:rPr lang="en-US" i="0" dirty="0"/>
              <a:t>Macroscopic E can be equated to bond energy density, </a:t>
            </a:r>
            <a:r>
              <a:rPr lang="en-US" i="0" dirty="0">
                <a:latin typeface="Symbol" charset="2"/>
                <a:cs typeface="Symbol" charset="2"/>
              </a:rPr>
              <a:t>e</a:t>
            </a:r>
            <a:r>
              <a:rPr lang="en-US" i="0" baseline="-25000" dirty="0"/>
              <a:t>B</a:t>
            </a:r>
            <a:r>
              <a:rPr lang="en-US" i="0" dirty="0"/>
              <a:t>/a</a:t>
            </a:r>
            <a:r>
              <a:rPr lang="en-US" i="0" baseline="30000" dirty="0"/>
              <a:t>3 </a:t>
            </a:r>
            <a:r>
              <a:rPr lang="en-US" i="0" dirty="0"/>
              <a:t>   </a:t>
            </a:r>
            <a:r>
              <a:rPr lang="en-US" b="1" i="0" dirty="0">
                <a:solidFill>
                  <a:srgbClr val="FF0000"/>
                </a:solidFill>
              </a:rPr>
              <a:t>P 3.1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8420100" cy="1143000"/>
          </a:xfrm>
        </p:spPr>
        <p:txBody>
          <a:bodyPr/>
          <a:lstStyle/>
          <a:p>
            <a:r>
              <a:rPr lang="en-GB" dirty="0"/>
              <a:t>Linear mechanical behaviour II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371600"/>
            <a:ext cx="8420100" cy="4114800"/>
          </a:xfrm>
        </p:spPr>
        <p:txBody>
          <a:bodyPr/>
          <a:lstStyle/>
          <a:p>
            <a:r>
              <a:rPr lang="en-GB" dirty="0"/>
              <a:t>Newtonian liquid</a:t>
            </a:r>
          </a:p>
          <a:p>
            <a:pPr lvl="1"/>
            <a:r>
              <a:rPr lang="en-GB" dirty="0"/>
              <a:t>Flow gradient in response to shear strain</a:t>
            </a:r>
          </a:p>
          <a:p>
            <a:pPr lvl="2"/>
            <a:r>
              <a:rPr lang="en-GB" dirty="0"/>
              <a:t>Stress, </a:t>
            </a:r>
            <a:r>
              <a:rPr lang="en-GB" i="1" dirty="0" err="1">
                <a:latin typeface="Symbol" charset="2"/>
                <a:sym typeface="Symbol" charset="2"/>
              </a:rPr>
              <a:t></a:t>
            </a:r>
            <a:r>
              <a:rPr lang="en-GB" dirty="0"/>
              <a:t> = </a:t>
            </a:r>
            <a:r>
              <a:rPr lang="en-GB" i="1" dirty="0"/>
              <a:t>F</a:t>
            </a:r>
            <a:r>
              <a:rPr lang="en-GB" dirty="0"/>
              <a:t>/</a:t>
            </a:r>
            <a:r>
              <a:rPr lang="en-GB" i="1" dirty="0"/>
              <a:t>A</a:t>
            </a:r>
            <a:r>
              <a:rPr lang="en-GB" dirty="0"/>
              <a:t> (again)</a:t>
            </a:r>
          </a:p>
          <a:p>
            <a:pPr lvl="2"/>
            <a:r>
              <a:rPr lang="en-GB" dirty="0"/>
              <a:t>Flow gradient (strain rate) </a:t>
            </a:r>
          </a:p>
          <a:p>
            <a:pPr lvl="1"/>
            <a:r>
              <a:rPr lang="en-GB" dirty="0"/>
              <a:t>Constant of proportionality is the </a:t>
            </a:r>
            <a:r>
              <a:rPr lang="en-GB" i="1" dirty="0">
                <a:solidFill>
                  <a:srgbClr val="FF0000"/>
                </a:solidFill>
              </a:rPr>
              <a:t>viscosity </a:t>
            </a:r>
            <a:r>
              <a:rPr lang="en-GB" i="1" dirty="0" err="1">
                <a:solidFill>
                  <a:srgbClr val="FF0000"/>
                </a:solidFill>
                <a:latin typeface="Symbol" charset="2"/>
                <a:cs typeface="Symbol" charset="2"/>
              </a:rPr>
              <a:t>h</a:t>
            </a:r>
            <a:endParaRPr lang="en-GB" i="1" dirty="0">
              <a:solidFill>
                <a:srgbClr val="FF0000"/>
              </a:solidFill>
              <a:latin typeface="Symbol" charset="2"/>
              <a:cs typeface="Symbol" charset="2"/>
            </a:endParaRPr>
          </a:p>
          <a:p>
            <a:pPr lvl="2"/>
            <a:r>
              <a:rPr lang="en-GB" dirty="0"/>
              <a:t>Given by</a:t>
            </a:r>
          </a:p>
        </p:txBody>
      </p:sp>
      <p:graphicFrame>
        <p:nvGraphicFramePr>
          <p:cNvPr id="17412" name="Object 4"/>
          <p:cNvGraphicFramePr>
            <a:graphicFrameLocks noChangeAspect="1"/>
          </p:cNvGraphicFramePr>
          <p:nvPr/>
        </p:nvGraphicFramePr>
        <p:xfrm>
          <a:off x="5562600" y="2895600"/>
          <a:ext cx="196850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94" name="Equation" r:id="rId4" imgW="787400" imgH="190500" progId="">
                  <p:embed/>
                </p:oleObj>
              </mc:Choice>
              <mc:Fallback>
                <p:oleObj name="Equation" r:id="rId4" imgW="787400" imgH="190500" progId="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2895600"/>
                        <a:ext cx="1968500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437" name="Group 29"/>
          <p:cNvGrpSpPr>
            <a:grpSpLocks/>
          </p:cNvGrpSpPr>
          <p:nvPr/>
        </p:nvGrpSpPr>
        <p:grpSpPr bwMode="auto">
          <a:xfrm>
            <a:off x="2659063" y="4953000"/>
            <a:ext cx="4884737" cy="1050925"/>
            <a:chOff x="2713" y="3360"/>
            <a:chExt cx="3077" cy="662"/>
          </a:xfrm>
        </p:grpSpPr>
        <p:sp>
          <p:nvSpPr>
            <p:cNvPr id="17416" name="Text Box 8"/>
            <p:cNvSpPr txBox="1">
              <a:spLocks noChangeArrowheads="1"/>
            </p:cNvSpPr>
            <p:nvPr/>
          </p:nvSpPr>
          <p:spPr bwMode="auto">
            <a:xfrm>
              <a:off x="2906" y="3638"/>
              <a:ext cx="21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>
                  <a:latin typeface="Symbol" charset="2"/>
                  <a:sym typeface="Symbol" charset="2"/>
                </a:rPr>
                <a:t></a:t>
              </a:r>
              <a:endParaRPr lang="en-GB" i="0">
                <a:latin typeface="Times" charset="0"/>
              </a:endParaRPr>
            </a:p>
          </p:txBody>
        </p:sp>
        <p:sp>
          <p:nvSpPr>
            <p:cNvPr id="17417" name="Text Box 9"/>
            <p:cNvSpPr txBox="1">
              <a:spLocks noChangeArrowheads="1"/>
            </p:cNvSpPr>
            <p:nvPr/>
          </p:nvSpPr>
          <p:spPr bwMode="auto">
            <a:xfrm>
              <a:off x="2713" y="3676"/>
              <a:ext cx="20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>
                  <a:latin typeface="Times" charset="0"/>
                </a:rPr>
                <a:t>y</a:t>
              </a:r>
            </a:p>
          </p:txBody>
        </p:sp>
        <p:grpSp>
          <p:nvGrpSpPr>
            <p:cNvPr id="17424" name="Group 16"/>
            <p:cNvGrpSpPr>
              <a:grpSpLocks/>
            </p:cNvGrpSpPr>
            <p:nvPr/>
          </p:nvGrpSpPr>
          <p:grpSpPr bwMode="auto">
            <a:xfrm>
              <a:off x="2923" y="3590"/>
              <a:ext cx="1985" cy="432"/>
              <a:chOff x="2688" y="3648"/>
              <a:chExt cx="1832" cy="432"/>
            </a:xfrm>
          </p:grpSpPr>
          <p:sp>
            <p:nvSpPr>
              <p:cNvPr id="17425" name="AutoShape 17"/>
              <p:cNvSpPr>
                <a:spLocks noChangeArrowheads="1"/>
              </p:cNvSpPr>
              <p:nvPr/>
            </p:nvSpPr>
            <p:spPr bwMode="auto">
              <a:xfrm>
                <a:off x="2812" y="3648"/>
                <a:ext cx="1700" cy="288"/>
              </a:xfrm>
              <a:prstGeom prst="parallelogram">
                <a:avLst>
                  <a:gd name="adj" fmla="val 106141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26" name="AutoShape 18"/>
              <p:cNvSpPr>
                <a:spLocks noChangeArrowheads="1"/>
              </p:cNvSpPr>
              <p:nvPr/>
            </p:nvSpPr>
            <p:spPr bwMode="auto">
              <a:xfrm>
                <a:off x="2688" y="3792"/>
                <a:ext cx="1712" cy="288"/>
              </a:xfrm>
              <a:prstGeom prst="parallelogram">
                <a:avLst>
                  <a:gd name="adj" fmla="val 10689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27" name="Line 19"/>
              <p:cNvSpPr>
                <a:spLocks noChangeShapeType="1"/>
              </p:cNvSpPr>
              <p:nvPr/>
            </p:nvSpPr>
            <p:spPr bwMode="auto">
              <a:xfrm rot="21300000" flipV="1">
                <a:off x="2688" y="3936"/>
                <a:ext cx="14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28" name="Line 20"/>
              <p:cNvSpPr>
                <a:spLocks noChangeShapeType="1"/>
              </p:cNvSpPr>
              <p:nvPr/>
            </p:nvSpPr>
            <p:spPr bwMode="auto">
              <a:xfrm rot="21300000" flipV="1">
                <a:off x="2976" y="3648"/>
                <a:ext cx="14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29" name="Line 21"/>
              <p:cNvSpPr>
                <a:spLocks noChangeShapeType="1"/>
              </p:cNvSpPr>
              <p:nvPr/>
            </p:nvSpPr>
            <p:spPr bwMode="auto">
              <a:xfrm rot="21300000" flipV="1">
                <a:off x="4376" y="3648"/>
                <a:ext cx="14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430" name="Line 22"/>
            <p:cNvSpPr>
              <a:spLocks noChangeShapeType="1"/>
            </p:cNvSpPr>
            <p:nvPr/>
          </p:nvSpPr>
          <p:spPr bwMode="auto">
            <a:xfrm>
              <a:off x="4908" y="3686"/>
              <a:ext cx="41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31" name="Text Box 23"/>
            <p:cNvSpPr txBox="1">
              <a:spLocks noChangeArrowheads="1"/>
            </p:cNvSpPr>
            <p:nvPr/>
          </p:nvSpPr>
          <p:spPr bwMode="auto">
            <a:xfrm>
              <a:off x="5365" y="3543"/>
              <a:ext cx="42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>
                  <a:latin typeface="Times" charset="0"/>
                </a:rPr>
                <a:t>F</a:t>
              </a:r>
              <a:r>
                <a:rPr lang="en-GB" i="0">
                  <a:latin typeface="Times" charset="0"/>
                </a:rPr>
                <a:t>, </a:t>
              </a:r>
              <a:r>
                <a:rPr lang="en-GB">
                  <a:latin typeface="Palatino" charset="0"/>
                </a:rPr>
                <a:t>v</a:t>
              </a:r>
              <a:endParaRPr lang="en-GB">
                <a:latin typeface="Times" charset="0"/>
              </a:endParaRPr>
            </a:p>
          </p:txBody>
        </p:sp>
        <p:sp>
          <p:nvSpPr>
            <p:cNvPr id="17434" name="Line 26"/>
            <p:cNvSpPr>
              <a:spLocks noChangeShapeType="1"/>
            </p:cNvSpPr>
            <p:nvPr/>
          </p:nvSpPr>
          <p:spPr bwMode="auto">
            <a:xfrm flipV="1">
              <a:off x="2932" y="3705"/>
              <a:ext cx="0" cy="31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35" name="Freeform 27"/>
            <p:cNvSpPr>
              <a:spLocks/>
            </p:cNvSpPr>
            <p:nvPr/>
          </p:nvSpPr>
          <p:spPr bwMode="auto">
            <a:xfrm>
              <a:off x="2932" y="3818"/>
              <a:ext cx="147" cy="68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136" y="68"/>
                </a:cxn>
              </a:cxnLst>
              <a:rect l="0" t="0" r="r" b="b"/>
              <a:pathLst>
                <a:path w="136" h="68">
                  <a:moveTo>
                    <a:pt x="0" y="4"/>
                  </a:moveTo>
                  <a:cubicBezTo>
                    <a:pt x="102" y="14"/>
                    <a:pt x="68" y="0"/>
                    <a:pt x="136" y="68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36" name="Text Box 28"/>
            <p:cNvSpPr txBox="1">
              <a:spLocks noChangeArrowheads="1"/>
            </p:cNvSpPr>
            <p:nvPr/>
          </p:nvSpPr>
          <p:spPr bwMode="auto">
            <a:xfrm>
              <a:off x="3792" y="3360"/>
              <a:ext cx="23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>
                  <a:latin typeface="Times" charset="0"/>
                </a:rPr>
                <a:t>A</a:t>
              </a:r>
            </a:p>
          </p:txBody>
        </p:sp>
      </p:grpSp>
      <p:graphicFrame>
        <p:nvGraphicFramePr>
          <p:cNvPr id="20" name="Object 19"/>
          <p:cNvGraphicFramePr>
            <a:graphicFrameLocks noChangeAspect="1"/>
          </p:cNvGraphicFramePr>
          <p:nvPr/>
        </p:nvGraphicFramePr>
        <p:xfrm>
          <a:off x="3962400" y="3962400"/>
          <a:ext cx="3303077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95" name="Equation" r:id="rId6" imgW="1041400" imgH="266700" progId="Equation.3">
                  <p:embed/>
                </p:oleObj>
              </mc:Choice>
              <mc:Fallback>
                <p:oleObj name="Equation" r:id="rId6" imgW="1041400" imgH="266700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3962400"/>
                        <a:ext cx="3303077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Shear thinning and thickening</a:t>
            </a:r>
          </a:p>
        </p:txBody>
      </p:sp>
      <p:grpSp>
        <p:nvGrpSpPr>
          <p:cNvPr id="19512" name="Group 56"/>
          <p:cNvGrpSpPr>
            <a:grpSpLocks/>
          </p:cNvGrpSpPr>
          <p:nvPr/>
        </p:nvGrpSpPr>
        <p:grpSpPr bwMode="auto">
          <a:xfrm>
            <a:off x="990600" y="1676400"/>
            <a:ext cx="7772400" cy="4343400"/>
            <a:chOff x="624" y="1248"/>
            <a:chExt cx="4896" cy="2736"/>
          </a:xfrm>
        </p:grpSpPr>
        <p:grpSp>
          <p:nvGrpSpPr>
            <p:cNvPr id="19471" name="Group 15"/>
            <p:cNvGrpSpPr>
              <a:grpSpLocks/>
            </p:cNvGrpSpPr>
            <p:nvPr/>
          </p:nvGrpSpPr>
          <p:grpSpPr bwMode="auto">
            <a:xfrm>
              <a:off x="624" y="1248"/>
              <a:ext cx="1440" cy="2736"/>
              <a:chOff x="624" y="1248"/>
              <a:chExt cx="1440" cy="2736"/>
            </a:xfrm>
          </p:grpSpPr>
          <p:grpSp>
            <p:nvGrpSpPr>
              <p:cNvPr id="19463" name="Group 7"/>
              <p:cNvGrpSpPr>
                <a:grpSpLocks/>
              </p:cNvGrpSpPr>
              <p:nvPr/>
            </p:nvGrpSpPr>
            <p:grpSpPr bwMode="auto">
              <a:xfrm>
                <a:off x="912" y="1248"/>
                <a:ext cx="1152" cy="1056"/>
                <a:chOff x="912" y="1248"/>
                <a:chExt cx="1152" cy="1056"/>
              </a:xfrm>
            </p:grpSpPr>
            <p:sp>
              <p:nvSpPr>
                <p:cNvPr id="19461" name="Line 5"/>
                <p:cNvSpPr>
                  <a:spLocks noChangeShapeType="1"/>
                </p:cNvSpPr>
                <p:nvPr/>
              </p:nvSpPr>
              <p:spPr bwMode="auto">
                <a:xfrm>
                  <a:off x="912" y="1248"/>
                  <a:ext cx="0" cy="105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triangle" w="med" len="med"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62" name="Line 6"/>
                <p:cNvSpPr>
                  <a:spLocks noChangeShapeType="1"/>
                </p:cNvSpPr>
                <p:nvPr/>
              </p:nvSpPr>
              <p:spPr bwMode="auto">
                <a:xfrm>
                  <a:off x="912" y="2304"/>
                  <a:ext cx="1152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9464" name="Text Box 8"/>
              <p:cNvSpPr txBox="1">
                <a:spLocks noChangeArrowheads="1"/>
              </p:cNvSpPr>
              <p:nvPr/>
            </p:nvSpPr>
            <p:spPr bwMode="auto">
              <a:xfrm rot="16200000">
                <a:off x="470" y="1623"/>
                <a:ext cx="691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i="0"/>
                  <a:t>∂</a:t>
                </a:r>
                <a:r>
                  <a:rPr lang="en-US">
                    <a:latin typeface="Symbol" charset="2"/>
                    <a:sym typeface="Symbol" charset="2"/>
                  </a:rPr>
                  <a:t></a:t>
                </a:r>
                <a:r>
                  <a:rPr lang="en-US" i="0"/>
                  <a:t>/∂</a:t>
                </a:r>
                <a:r>
                  <a:rPr lang="en-US"/>
                  <a:t>t</a:t>
                </a:r>
                <a:endParaRPr lang="en-US" i="0"/>
              </a:p>
            </p:txBody>
          </p:sp>
          <p:sp>
            <p:nvSpPr>
              <p:cNvPr id="19465" name="Text Box 9"/>
              <p:cNvSpPr txBox="1">
                <a:spLocks noChangeArrowheads="1"/>
              </p:cNvSpPr>
              <p:nvPr/>
            </p:nvSpPr>
            <p:spPr bwMode="auto">
              <a:xfrm>
                <a:off x="1334" y="2256"/>
                <a:ext cx="23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>
                    <a:latin typeface="Symbol" charset="2"/>
                    <a:sym typeface="Symbol" charset="2"/>
                  </a:rPr>
                  <a:t></a:t>
                </a:r>
              </a:p>
            </p:txBody>
          </p:sp>
          <p:grpSp>
            <p:nvGrpSpPr>
              <p:cNvPr id="19466" name="Group 10"/>
              <p:cNvGrpSpPr>
                <a:grpSpLocks/>
              </p:cNvGrpSpPr>
              <p:nvPr/>
            </p:nvGrpSpPr>
            <p:grpSpPr bwMode="auto">
              <a:xfrm>
                <a:off x="912" y="2640"/>
                <a:ext cx="1152" cy="1056"/>
                <a:chOff x="912" y="1248"/>
                <a:chExt cx="1152" cy="1056"/>
              </a:xfrm>
            </p:grpSpPr>
            <p:sp>
              <p:nvSpPr>
                <p:cNvPr id="19467" name="Line 11"/>
                <p:cNvSpPr>
                  <a:spLocks noChangeShapeType="1"/>
                </p:cNvSpPr>
                <p:nvPr/>
              </p:nvSpPr>
              <p:spPr bwMode="auto">
                <a:xfrm>
                  <a:off x="912" y="1248"/>
                  <a:ext cx="0" cy="105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triangle" w="med" len="med"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68" name="Line 12"/>
                <p:cNvSpPr>
                  <a:spLocks noChangeShapeType="1"/>
                </p:cNvSpPr>
                <p:nvPr/>
              </p:nvSpPr>
              <p:spPr bwMode="auto">
                <a:xfrm>
                  <a:off x="912" y="2304"/>
                  <a:ext cx="1152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9469" name="Text Box 13"/>
              <p:cNvSpPr txBox="1">
                <a:spLocks noChangeArrowheads="1"/>
              </p:cNvSpPr>
              <p:nvPr/>
            </p:nvSpPr>
            <p:spPr bwMode="auto">
              <a:xfrm rot="16200000">
                <a:off x="652" y="3092"/>
                <a:ext cx="23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>
                    <a:latin typeface="Symbol" charset="2"/>
                    <a:sym typeface="Symbol" charset="2"/>
                  </a:rPr>
                  <a:t></a:t>
                </a:r>
                <a:endParaRPr lang="en-US" i="0"/>
              </a:p>
            </p:txBody>
          </p:sp>
          <p:sp>
            <p:nvSpPr>
              <p:cNvPr id="19470" name="Text Box 14"/>
              <p:cNvSpPr txBox="1">
                <a:spLocks noChangeArrowheads="1"/>
              </p:cNvSpPr>
              <p:nvPr/>
            </p:nvSpPr>
            <p:spPr bwMode="auto">
              <a:xfrm>
                <a:off x="1152" y="3696"/>
                <a:ext cx="691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/>
                  <a:t>∂</a:t>
                </a:r>
                <a:r>
                  <a:rPr lang="en-US">
                    <a:latin typeface="Symbol" charset="2"/>
                    <a:sym typeface="Symbol" charset="2"/>
                  </a:rPr>
                  <a:t></a:t>
                </a:r>
                <a:r>
                  <a:rPr lang="en-US" i="0"/>
                  <a:t>/∂</a:t>
                </a:r>
                <a:r>
                  <a:rPr lang="en-US"/>
                  <a:t>t</a:t>
                </a:r>
                <a:endParaRPr lang="en-US">
                  <a:latin typeface="Symbol" charset="2"/>
                  <a:sym typeface="Symbol" charset="2"/>
                </a:endParaRPr>
              </a:p>
            </p:txBody>
          </p:sp>
        </p:grpSp>
        <p:grpSp>
          <p:nvGrpSpPr>
            <p:cNvPr id="19472" name="Group 16"/>
            <p:cNvGrpSpPr>
              <a:grpSpLocks/>
            </p:cNvGrpSpPr>
            <p:nvPr/>
          </p:nvGrpSpPr>
          <p:grpSpPr bwMode="auto">
            <a:xfrm>
              <a:off x="2352" y="1248"/>
              <a:ext cx="1440" cy="2736"/>
              <a:chOff x="624" y="1248"/>
              <a:chExt cx="1440" cy="2736"/>
            </a:xfrm>
          </p:grpSpPr>
          <p:grpSp>
            <p:nvGrpSpPr>
              <p:cNvPr id="19473" name="Group 17"/>
              <p:cNvGrpSpPr>
                <a:grpSpLocks/>
              </p:cNvGrpSpPr>
              <p:nvPr/>
            </p:nvGrpSpPr>
            <p:grpSpPr bwMode="auto">
              <a:xfrm>
                <a:off x="912" y="1248"/>
                <a:ext cx="1152" cy="1056"/>
                <a:chOff x="912" y="1248"/>
                <a:chExt cx="1152" cy="1056"/>
              </a:xfrm>
            </p:grpSpPr>
            <p:sp>
              <p:nvSpPr>
                <p:cNvPr id="19474" name="Line 18"/>
                <p:cNvSpPr>
                  <a:spLocks noChangeShapeType="1"/>
                </p:cNvSpPr>
                <p:nvPr/>
              </p:nvSpPr>
              <p:spPr bwMode="auto">
                <a:xfrm>
                  <a:off x="912" y="1248"/>
                  <a:ext cx="0" cy="105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triangle" w="med" len="med"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75" name="Line 19"/>
                <p:cNvSpPr>
                  <a:spLocks noChangeShapeType="1"/>
                </p:cNvSpPr>
                <p:nvPr/>
              </p:nvSpPr>
              <p:spPr bwMode="auto">
                <a:xfrm>
                  <a:off x="912" y="2304"/>
                  <a:ext cx="1152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9476" name="Text Box 20"/>
              <p:cNvSpPr txBox="1">
                <a:spLocks noChangeArrowheads="1"/>
              </p:cNvSpPr>
              <p:nvPr/>
            </p:nvSpPr>
            <p:spPr bwMode="auto">
              <a:xfrm rot="16200000">
                <a:off x="470" y="1593"/>
                <a:ext cx="691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i="0"/>
                  <a:t>∂</a:t>
                </a:r>
                <a:r>
                  <a:rPr lang="en-US">
                    <a:latin typeface="Symbol" charset="2"/>
                    <a:sym typeface="Symbol" charset="2"/>
                  </a:rPr>
                  <a:t></a:t>
                </a:r>
                <a:r>
                  <a:rPr lang="en-US" i="0"/>
                  <a:t>/∂</a:t>
                </a:r>
                <a:r>
                  <a:rPr lang="en-US"/>
                  <a:t>t</a:t>
                </a:r>
                <a:endParaRPr lang="en-US" i="0"/>
              </a:p>
            </p:txBody>
          </p:sp>
          <p:sp>
            <p:nvSpPr>
              <p:cNvPr id="19477" name="Text Box 21"/>
              <p:cNvSpPr txBox="1">
                <a:spLocks noChangeArrowheads="1"/>
              </p:cNvSpPr>
              <p:nvPr/>
            </p:nvSpPr>
            <p:spPr bwMode="auto">
              <a:xfrm>
                <a:off x="1334" y="2256"/>
                <a:ext cx="23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>
                    <a:latin typeface="Symbol" charset="2"/>
                    <a:sym typeface="Symbol" charset="2"/>
                  </a:rPr>
                  <a:t></a:t>
                </a:r>
              </a:p>
            </p:txBody>
          </p:sp>
          <p:grpSp>
            <p:nvGrpSpPr>
              <p:cNvPr id="19478" name="Group 22"/>
              <p:cNvGrpSpPr>
                <a:grpSpLocks/>
              </p:cNvGrpSpPr>
              <p:nvPr/>
            </p:nvGrpSpPr>
            <p:grpSpPr bwMode="auto">
              <a:xfrm>
                <a:off x="912" y="2640"/>
                <a:ext cx="1152" cy="1056"/>
                <a:chOff x="912" y="1248"/>
                <a:chExt cx="1152" cy="1056"/>
              </a:xfrm>
            </p:grpSpPr>
            <p:sp>
              <p:nvSpPr>
                <p:cNvPr id="19479" name="Line 23"/>
                <p:cNvSpPr>
                  <a:spLocks noChangeShapeType="1"/>
                </p:cNvSpPr>
                <p:nvPr/>
              </p:nvSpPr>
              <p:spPr bwMode="auto">
                <a:xfrm>
                  <a:off x="912" y="1248"/>
                  <a:ext cx="0" cy="105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triangle" w="med" len="med"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80" name="Line 24"/>
                <p:cNvSpPr>
                  <a:spLocks noChangeShapeType="1"/>
                </p:cNvSpPr>
                <p:nvPr/>
              </p:nvSpPr>
              <p:spPr bwMode="auto">
                <a:xfrm>
                  <a:off x="912" y="2304"/>
                  <a:ext cx="1152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9481" name="Text Box 25"/>
              <p:cNvSpPr txBox="1">
                <a:spLocks noChangeArrowheads="1"/>
              </p:cNvSpPr>
              <p:nvPr/>
            </p:nvSpPr>
            <p:spPr bwMode="auto">
              <a:xfrm rot="16200000">
                <a:off x="652" y="3074"/>
                <a:ext cx="23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>
                    <a:latin typeface="Symbol" charset="2"/>
                    <a:sym typeface="Symbol" charset="2"/>
                  </a:rPr>
                  <a:t></a:t>
                </a:r>
                <a:endParaRPr lang="en-US" i="0"/>
              </a:p>
            </p:txBody>
          </p:sp>
          <p:sp>
            <p:nvSpPr>
              <p:cNvPr id="19482" name="Text Box 26"/>
              <p:cNvSpPr txBox="1">
                <a:spLocks noChangeArrowheads="1"/>
              </p:cNvSpPr>
              <p:nvPr/>
            </p:nvSpPr>
            <p:spPr bwMode="auto">
              <a:xfrm>
                <a:off x="1152" y="3696"/>
                <a:ext cx="691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/>
                  <a:t>∂</a:t>
                </a:r>
                <a:r>
                  <a:rPr lang="en-US">
                    <a:latin typeface="Symbol" charset="2"/>
                    <a:sym typeface="Symbol" charset="2"/>
                  </a:rPr>
                  <a:t></a:t>
                </a:r>
                <a:r>
                  <a:rPr lang="en-US" i="0"/>
                  <a:t>/∂</a:t>
                </a:r>
                <a:r>
                  <a:rPr lang="en-US"/>
                  <a:t>t</a:t>
                </a:r>
                <a:endParaRPr lang="en-US">
                  <a:latin typeface="Symbol" charset="2"/>
                  <a:sym typeface="Symbol" charset="2"/>
                </a:endParaRPr>
              </a:p>
            </p:txBody>
          </p:sp>
        </p:grpSp>
        <p:grpSp>
          <p:nvGrpSpPr>
            <p:cNvPr id="19483" name="Group 27"/>
            <p:cNvGrpSpPr>
              <a:grpSpLocks/>
            </p:cNvGrpSpPr>
            <p:nvPr/>
          </p:nvGrpSpPr>
          <p:grpSpPr bwMode="auto">
            <a:xfrm>
              <a:off x="4080" y="1248"/>
              <a:ext cx="1440" cy="2736"/>
              <a:chOff x="624" y="1248"/>
              <a:chExt cx="1440" cy="2736"/>
            </a:xfrm>
          </p:grpSpPr>
          <p:grpSp>
            <p:nvGrpSpPr>
              <p:cNvPr id="19484" name="Group 28"/>
              <p:cNvGrpSpPr>
                <a:grpSpLocks/>
              </p:cNvGrpSpPr>
              <p:nvPr/>
            </p:nvGrpSpPr>
            <p:grpSpPr bwMode="auto">
              <a:xfrm>
                <a:off x="912" y="1248"/>
                <a:ext cx="1152" cy="1056"/>
                <a:chOff x="912" y="1248"/>
                <a:chExt cx="1152" cy="1056"/>
              </a:xfrm>
            </p:grpSpPr>
            <p:sp>
              <p:nvSpPr>
                <p:cNvPr id="19485" name="Line 29"/>
                <p:cNvSpPr>
                  <a:spLocks noChangeShapeType="1"/>
                </p:cNvSpPr>
                <p:nvPr/>
              </p:nvSpPr>
              <p:spPr bwMode="auto">
                <a:xfrm>
                  <a:off x="912" y="1248"/>
                  <a:ext cx="0" cy="105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triangle" w="med" len="med"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86" name="Line 30"/>
                <p:cNvSpPr>
                  <a:spLocks noChangeShapeType="1"/>
                </p:cNvSpPr>
                <p:nvPr/>
              </p:nvSpPr>
              <p:spPr bwMode="auto">
                <a:xfrm>
                  <a:off x="912" y="2304"/>
                  <a:ext cx="1152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9487" name="Text Box 31"/>
              <p:cNvSpPr txBox="1">
                <a:spLocks noChangeArrowheads="1"/>
              </p:cNvSpPr>
              <p:nvPr/>
            </p:nvSpPr>
            <p:spPr bwMode="auto">
              <a:xfrm rot="16200000">
                <a:off x="470" y="1610"/>
                <a:ext cx="691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i="0"/>
                  <a:t>∂</a:t>
                </a:r>
                <a:r>
                  <a:rPr lang="en-US">
                    <a:latin typeface="Symbol" charset="2"/>
                    <a:sym typeface="Symbol" charset="2"/>
                  </a:rPr>
                  <a:t></a:t>
                </a:r>
                <a:r>
                  <a:rPr lang="en-US" i="0"/>
                  <a:t>/∂</a:t>
                </a:r>
                <a:r>
                  <a:rPr lang="en-US"/>
                  <a:t>t</a:t>
                </a:r>
                <a:endParaRPr lang="en-US" i="0"/>
              </a:p>
            </p:txBody>
          </p:sp>
          <p:sp>
            <p:nvSpPr>
              <p:cNvPr id="19488" name="Text Box 32"/>
              <p:cNvSpPr txBox="1">
                <a:spLocks noChangeArrowheads="1"/>
              </p:cNvSpPr>
              <p:nvPr/>
            </p:nvSpPr>
            <p:spPr bwMode="auto">
              <a:xfrm>
                <a:off x="1334" y="2256"/>
                <a:ext cx="23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>
                    <a:latin typeface="Symbol" charset="2"/>
                    <a:sym typeface="Symbol" charset="2"/>
                  </a:rPr>
                  <a:t></a:t>
                </a:r>
              </a:p>
            </p:txBody>
          </p:sp>
          <p:grpSp>
            <p:nvGrpSpPr>
              <p:cNvPr id="19489" name="Group 33"/>
              <p:cNvGrpSpPr>
                <a:grpSpLocks/>
              </p:cNvGrpSpPr>
              <p:nvPr/>
            </p:nvGrpSpPr>
            <p:grpSpPr bwMode="auto">
              <a:xfrm>
                <a:off x="912" y="2640"/>
                <a:ext cx="1152" cy="1056"/>
                <a:chOff x="912" y="1248"/>
                <a:chExt cx="1152" cy="1056"/>
              </a:xfrm>
            </p:grpSpPr>
            <p:sp>
              <p:nvSpPr>
                <p:cNvPr id="19490" name="Line 34"/>
                <p:cNvSpPr>
                  <a:spLocks noChangeShapeType="1"/>
                </p:cNvSpPr>
                <p:nvPr/>
              </p:nvSpPr>
              <p:spPr bwMode="auto">
                <a:xfrm>
                  <a:off x="912" y="1248"/>
                  <a:ext cx="0" cy="105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triangle" w="med" len="med"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91" name="Line 35"/>
                <p:cNvSpPr>
                  <a:spLocks noChangeShapeType="1"/>
                </p:cNvSpPr>
                <p:nvPr/>
              </p:nvSpPr>
              <p:spPr bwMode="auto">
                <a:xfrm>
                  <a:off x="912" y="2304"/>
                  <a:ext cx="1152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9492" name="Text Box 36"/>
              <p:cNvSpPr txBox="1">
                <a:spLocks noChangeArrowheads="1"/>
              </p:cNvSpPr>
              <p:nvPr/>
            </p:nvSpPr>
            <p:spPr bwMode="auto">
              <a:xfrm rot="16200000">
                <a:off x="652" y="3091"/>
                <a:ext cx="23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>
                    <a:latin typeface="Symbol" charset="2"/>
                    <a:sym typeface="Symbol" charset="2"/>
                  </a:rPr>
                  <a:t></a:t>
                </a:r>
                <a:endParaRPr lang="en-US" i="0"/>
              </a:p>
            </p:txBody>
          </p:sp>
          <p:sp>
            <p:nvSpPr>
              <p:cNvPr id="19493" name="Text Box 37"/>
              <p:cNvSpPr txBox="1">
                <a:spLocks noChangeArrowheads="1"/>
              </p:cNvSpPr>
              <p:nvPr/>
            </p:nvSpPr>
            <p:spPr bwMode="auto">
              <a:xfrm>
                <a:off x="1152" y="3696"/>
                <a:ext cx="691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/>
                  <a:t>∂</a:t>
                </a:r>
                <a:r>
                  <a:rPr lang="en-US">
                    <a:latin typeface="Symbol" charset="2"/>
                    <a:sym typeface="Symbol" charset="2"/>
                  </a:rPr>
                  <a:t></a:t>
                </a:r>
                <a:r>
                  <a:rPr lang="en-US" i="0"/>
                  <a:t>/∂</a:t>
                </a:r>
                <a:r>
                  <a:rPr lang="en-US"/>
                  <a:t>t</a:t>
                </a:r>
                <a:endParaRPr lang="en-US">
                  <a:latin typeface="Symbol" charset="2"/>
                  <a:sym typeface="Symbol" charset="2"/>
                </a:endParaRPr>
              </a:p>
            </p:txBody>
          </p:sp>
        </p:grpSp>
        <p:sp>
          <p:nvSpPr>
            <p:cNvPr id="19494" name="Line 38"/>
            <p:cNvSpPr>
              <a:spLocks noChangeShapeType="1"/>
            </p:cNvSpPr>
            <p:nvPr/>
          </p:nvSpPr>
          <p:spPr bwMode="auto">
            <a:xfrm flipV="1">
              <a:off x="912" y="1392"/>
              <a:ext cx="1056" cy="91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95" name="Line 39"/>
            <p:cNvSpPr>
              <a:spLocks noChangeShapeType="1"/>
            </p:cNvSpPr>
            <p:nvPr/>
          </p:nvSpPr>
          <p:spPr bwMode="auto">
            <a:xfrm>
              <a:off x="912" y="3216"/>
              <a:ext cx="110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9500" name="Group 44"/>
            <p:cNvGrpSpPr>
              <a:grpSpLocks/>
            </p:cNvGrpSpPr>
            <p:nvPr/>
          </p:nvGrpSpPr>
          <p:grpSpPr bwMode="auto">
            <a:xfrm>
              <a:off x="2640" y="1392"/>
              <a:ext cx="960" cy="912"/>
              <a:chOff x="2640" y="1392"/>
              <a:chExt cx="960" cy="912"/>
            </a:xfrm>
          </p:grpSpPr>
          <p:sp>
            <p:nvSpPr>
              <p:cNvPr id="19496" name="Line 40"/>
              <p:cNvSpPr>
                <a:spLocks noChangeShapeType="1"/>
              </p:cNvSpPr>
              <p:nvPr/>
            </p:nvSpPr>
            <p:spPr bwMode="auto">
              <a:xfrm flipV="1">
                <a:off x="2640" y="2064"/>
                <a:ext cx="384" cy="2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99" name="Freeform 43"/>
              <p:cNvSpPr>
                <a:spLocks/>
              </p:cNvSpPr>
              <p:nvPr/>
            </p:nvSpPr>
            <p:spPr bwMode="auto">
              <a:xfrm>
                <a:off x="3024" y="1392"/>
                <a:ext cx="576" cy="672"/>
              </a:xfrm>
              <a:custGeom>
                <a:avLst/>
                <a:gdLst/>
                <a:ahLst/>
                <a:cxnLst>
                  <a:cxn ang="0">
                    <a:pos x="0" y="672"/>
                  </a:cxn>
                  <a:cxn ang="0">
                    <a:pos x="336" y="432"/>
                  </a:cxn>
                  <a:cxn ang="0">
                    <a:pos x="480" y="240"/>
                  </a:cxn>
                  <a:cxn ang="0">
                    <a:pos x="576" y="0"/>
                  </a:cxn>
                </a:cxnLst>
                <a:rect l="0" t="0" r="r" b="b"/>
                <a:pathLst>
                  <a:path w="576" h="672">
                    <a:moveTo>
                      <a:pt x="0" y="672"/>
                    </a:moveTo>
                    <a:cubicBezTo>
                      <a:pt x="128" y="588"/>
                      <a:pt x="256" y="504"/>
                      <a:pt x="336" y="432"/>
                    </a:cubicBezTo>
                    <a:cubicBezTo>
                      <a:pt x="416" y="360"/>
                      <a:pt x="440" y="312"/>
                      <a:pt x="480" y="240"/>
                    </a:cubicBezTo>
                    <a:cubicBezTo>
                      <a:pt x="520" y="168"/>
                      <a:pt x="560" y="40"/>
                      <a:pt x="576" y="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505" name="Group 49"/>
            <p:cNvGrpSpPr>
              <a:grpSpLocks/>
            </p:cNvGrpSpPr>
            <p:nvPr/>
          </p:nvGrpSpPr>
          <p:grpSpPr bwMode="auto">
            <a:xfrm>
              <a:off x="4357" y="1824"/>
              <a:ext cx="1056" cy="480"/>
              <a:chOff x="2640" y="3216"/>
              <a:chExt cx="1056" cy="480"/>
            </a:xfrm>
          </p:grpSpPr>
          <p:sp>
            <p:nvSpPr>
              <p:cNvPr id="19502" name="Line 46"/>
              <p:cNvSpPr>
                <a:spLocks noChangeShapeType="1"/>
              </p:cNvSpPr>
              <p:nvPr/>
            </p:nvSpPr>
            <p:spPr bwMode="auto">
              <a:xfrm flipV="1">
                <a:off x="2640" y="3456"/>
                <a:ext cx="384" cy="2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04" name="Freeform 48"/>
              <p:cNvSpPr>
                <a:spLocks/>
              </p:cNvSpPr>
              <p:nvPr/>
            </p:nvSpPr>
            <p:spPr bwMode="auto">
              <a:xfrm>
                <a:off x="3024" y="3216"/>
                <a:ext cx="672" cy="240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288" y="96"/>
                  </a:cxn>
                  <a:cxn ang="0">
                    <a:pos x="672" y="0"/>
                  </a:cxn>
                </a:cxnLst>
                <a:rect l="0" t="0" r="r" b="b"/>
                <a:pathLst>
                  <a:path w="672" h="240">
                    <a:moveTo>
                      <a:pt x="0" y="240"/>
                    </a:moveTo>
                    <a:cubicBezTo>
                      <a:pt x="88" y="188"/>
                      <a:pt x="176" y="136"/>
                      <a:pt x="288" y="96"/>
                    </a:cubicBezTo>
                    <a:cubicBezTo>
                      <a:pt x="400" y="56"/>
                      <a:pt x="608" y="16"/>
                      <a:pt x="672" y="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506" name="Group 50"/>
            <p:cNvGrpSpPr>
              <a:grpSpLocks/>
            </p:cNvGrpSpPr>
            <p:nvPr/>
          </p:nvGrpSpPr>
          <p:grpSpPr bwMode="auto">
            <a:xfrm rot="1961160">
              <a:off x="2688" y="3072"/>
              <a:ext cx="1056" cy="480"/>
              <a:chOff x="2640" y="3216"/>
              <a:chExt cx="1056" cy="480"/>
            </a:xfrm>
          </p:grpSpPr>
          <p:sp>
            <p:nvSpPr>
              <p:cNvPr id="19507" name="Line 51"/>
              <p:cNvSpPr>
                <a:spLocks noChangeShapeType="1"/>
              </p:cNvSpPr>
              <p:nvPr/>
            </p:nvSpPr>
            <p:spPr bwMode="auto">
              <a:xfrm flipV="1">
                <a:off x="2640" y="3456"/>
                <a:ext cx="384" cy="2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08" name="Freeform 52"/>
              <p:cNvSpPr>
                <a:spLocks/>
              </p:cNvSpPr>
              <p:nvPr/>
            </p:nvSpPr>
            <p:spPr bwMode="auto">
              <a:xfrm>
                <a:off x="3024" y="3216"/>
                <a:ext cx="672" cy="240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288" y="96"/>
                  </a:cxn>
                  <a:cxn ang="0">
                    <a:pos x="672" y="0"/>
                  </a:cxn>
                </a:cxnLst>
                <a:rect l="0" t="0" r="r" b="b"/>
                <a:pathLst>
                  <a:path w="672" h="240">
                    <a:moveTo>
                      <a:pt x="0" y="240"/>
                    </a:moveTo>
                    <a:cubicBezTo>
                      <a:pt x="88" y="188"/>
                      <a:pt x="176" y="136"/>
                      <a:pt x="288" y="96"/>
                    </a:cubicBezTo>
                    <a:cubicBezTo>
                      <a:pt x="400" y="56"/>
                      <a:pt x="608" y="16"/>
                      <a:pt x="672" y="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509" name="Group 53"/>
            <p:cNvGrpSpPr>
              <a:grpSpLocks/>
            </p:cNvGrpSpPr>
            <p:nvPr/>
          </p:nvGrpSpPr>
          <p:grpSpPr bwMode="auto">
            <a:xfrm rot="2557299">
              <a:off x="4609" y="2688"/>
              <a:ext cx="671" cy="912"/>
              <a:chOff x="2640" y="1392"/>
              <a:chExt cx="960" cy="912"/>
            </a:xfrm>
          </p:grpSpPr>
          <p:sp>
            <p:nvSpPr>
              <p:cNvPr id="19510" name="Line 54"/>
              <p:cNvSpPr>
                <a:spLocks noChangeShapeType="1"/>
              </p:cNvSpPr>
              <p:nvPr/>
            </p:nvSpPr>
            <p:spPr bwMode="auto">
              <a:xfrm flipV="1">
                <a:off x="2640" y="2064"/>
                <a:ext cx="384" cy="2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11" name="Freeform 55"/>
              <p:cNvSpPr>
                <a:spLocks/>
              </p:cNvSpPr>
              <p:nvPr/>
            </p:nvSpPr>
            <p:spPr bwMode="auto">
              <a:xfrm>
                <a:off x="3024" y="1392"/>
                <a:ext cx="576" cy="672"/>
              </a:xfrm>
              <a:custGeom>
                <a:avLst/>
                <a:gdLst/>
                <a:ahLst/>
                <a:cxnLst>
                  <a:cxn ang="0">
                    <a:pos x="0" y="672"/>
                  </a:cxn>
                  <a:cxn ang="0">
                    <a:pos x="336" y="432"/>
                  </a:cxn>
                  <a:cxn ang="0">
                    <a:pos x="480" y="240"/>
                  </a:cxn>
                  <a:cxn ang="0">
                    <a:pos x="576" y="0"/>
                  </a:cxn>
                </a:cxnLst>
                <a:rect l="0" t="0" r="r" b="b"/>
                <a:pathLst>
                  <a:path w="576" h="672">
                    <a:moveTo>
                      <a:pt x="0" y="672"/>
                    </a:moveTo>
                    <a:cubicBezTo>
                      <a:pt x="128" y="588"/>
                      <a:pt x="256" y="504"/>
                      <a:pt x="336" y="432"/>
                    </a:cubicBezTo>
                    <a:cubicBezTo>
                      <a:pt x="416" y="360"/>
                      <a:pt x="440" y="312"/>
                      <a:pt x="480" y="240"/>
                    </a:cubicBezTo>
                    <a:cubicBezTo>
                      <a:pt x="520" y="168"/>
                      <a:pt x="560" y="40"/>
                      <a:pt x="576" y="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9513" name="Text Box 57"/>
          <p:cNvSpPr txBox="1">
            <a:spLocks noChangeArrowheads="1"/>
          </p:cNvSpPr>
          <p:nvPr/>
        </p:nvSpPr>
        <p:spPr bwMode="auto">
          <a:xfrm>
            <a:off x="1279525" y="6019800"/>
            <a:ext cx="22685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0"/>
              <a:t>Newtonian fluid</a:t>
            </a:r>
          </a:p>
        </p:txBody>
      </p:sp>
      <p:sp>
        <p:nvSpPr>
          <p:cNvPr id="19514" name="Text Box 58"/>
          <p:cNvSpPr txBox="1">
            <a:spLocks noChangeArrowheads="1"/>
          </p:cNvSpPr>
          <p:nvPr/>
        </p:nvSpPr>
        <p:spPr bwMode="auto">
          <a:xfrm>
            <a:off x="4022725" y="6019800"/>
            <a:ext cx="2149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0"/>
              <a:t>Shear thinning</a:t>
            </a:r>
          </a:p>
        </p:txBody>
      </p:sp>
      <p:sp>
        <p:nvSpPr>
          <p:cNvPr id="19515" name="Text Box 59"/>
          <p:cNvSpPr txBox="1">
            <a:spLocks noChangeArrowheads="1"/>
          </p:cNvSpPr>
          <p:nvPr/>
        </p:nvSpPr>
        <p:spPr bwMode="auto">
          <a:xfrm>
            <a:off x="6629400" y="6019800"/>
            <a:ext cx="2454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0"/>
              <a:t>Shear thickening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57200"/>
            <a:ext cx="8420100" cy="1143000"/>
          </a:xfrm>
        </p:spPr>
        <p:txBody>
          <a:bodyPr/>
          <a:lstStyle/>
          <a:p>
            <a:r>
              <a:rPr lang="en-GB" dirty="0" err="1"/>
              <a:t>Viscoelastic</a:t>
            </a:r>
            <a:r>
              <a:rPr lang="en-GB" dirty="0"/>
              <a:t> behaviour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76400"/>
            <a:ext cx="84201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sz="2800" dirty="0"/>
              <a:t>Not all materials behave as Newtonian liquids or </a:t>
            </a:r>
            <a:r>
              <a:rPr lang="en-GB" sz="2800" dirty="0" err="1"/>
              <a:t>Hookean</a:t>
            </a:r>
            <a:r>
              <a:rPr lang="en-GB" sz="2800" dirty="0"/>
              <a:t> solids</a:t>
            </a:r>
          </a:p>
          <a:p>
            <a:pPr lvl="1">
              <a:lnSpc>
                <a:spcPct val="90000"/>
              </a:lnSpc>
            </a:pPr>
            <a:r>
              <a:rPr lang="en-GB" sz="2400" dirty="0"/>
              <a:t>Many materials exhibit a time-dependent response to stress</a:t>
            </a:r>
          </a:p>
          <a:p>
            <a:pPr lvl="2">
              <a:lnSpc>
                <a:spcPct val="90000"/>
              </a:lnSpc>
            </a:pPr>
            <a:r>
              <a:rPr lang="en-GB" sz="2000" dirty="0"/>
              <a:t>This is known as </a:t>
            </a:r>
            <a:r>
              <a:rPr lang="en-GB" sz="2000" i="1" dirty="0"/>
              <a:t>viscoelastic</a:t>
            </a:r>
            <a:r>
              <a:rPr lang="en-GB" sz="2000" dirty="0"/>
              <a:t> behaviour</a:t>
            </a:r>
          </a:p>
          <a:p>
            <a:pPr lvl="2">
              <a:lnSpc>
                <a:spcPct val="90000"/>
              </a:lnSpc>
            </a:pPr>
            <a:r>
              <a:rPr lang="en-GB" sz="2000" dirty="0"/>
              <a:t>Initial response is elastic</a:t>
            </a:r>
          </a:p>
          <a:p>
            <a:pPr lvl="2">
              <a:lnSpc>
                <a:spcPct val="90000"/>
              </a:lnSpc>
            </a:pPr>
            <a:r>
              <a:rPr lang="en-GB" sz="2000" dirty="0"/>
              <a:t>Long time response is viscous</a:t>
            </a:r>
          </a:p>
          <a:p>
            <a:pPr>
              <a:lnSpc>
                <a:spcPct val="90000"/>
              </a:lnSpc>
            </a:pPr>
            <a:r>
              <a:rPr lang="en-GB" sz="2800" dirty="0"/>
              <a:t>Examples of </a:t>
            </a:r>
            <a:r>
              <a:rPr lang="en-GB" sz="2800" dirty="0" err="1">
                <a:solidFill>
                  <a:srgbClr val="FF0000"/>
                </a:solidFill>
              </a:rPr>
              <a:t>viscoelastic</a:t>
            </a:r>
            <a:r>
              <a:rPr lang="en-GB" sz="2800" dirty="0"/>
              <a:t> materials include:</a:t>
            </a:r>
          </a:p>
          <a:p>
            <a:pPr lvl="1">
              <a:lnSpc>
                <a:spcPct val="90000"/>
              </a:lnSpc>
            </a:pPr>
            <a:r>
              <a:rPr lang="en-GB" sz="2400" dirty="0"/>
              <a:t>Molten </a:t>
            </a:r>
            <a:r>
              <a:rPr lang="en-GB" sz="2400" dirty="0" smtClean="0"/>
              <a:t>polymers</a:t>
            </a:r>
            <a:r>
              <a:rPr lang="zh-CN" altLang="en-US" sz="2400" dirty="0" smtClean="0"/>
              <a:t>（熔融聚合物）</a:t>
            </a:r>
            <a:endParaRPr lang="en-GB" sz="2400" dirty="0"/>
          </a:p>
          <a:p>
            <a:pPr lvl="1">
              <a:lnSpc>
                <a:spcPct val="90000"/>
              </a:lnSpc>
            </a:pPr>
            <a:r>
              <a:rPr lang="en-GB" sz="2400" dirty="0"/>
              <a:t>Colloidal </a:t>
            </a:r>
            <a:r>
              <a:rPr lang="en-GB" sz="2400" dirty="0" smtClean="0"/>
              <a:t>systems</a:t>
            </a:r>
            <a:r>
              <a:rPr lang="zh-CN" altLang="en-US" sz="2400" dirty="0" smtClean="0"/>
              <a:t>（胶体系统）</a:t>
            </a:r>
            <a:r>
              <a:rPr lang="en-GB" sz="2400" dirty="0" smtClean="0"/>
              <a:t> </a:t>
            </a:r>
            <a:r>
              <a:rPr lang="en-GB" sz="2400" dirty="0"/>
              <a:t>(e.g. paint, wet cement, shampoos)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8420100" cy="1143000"/>
          </a:xfrm>
        </p:spPr>
        <p:txBody>
          <a:bodyPr/>
          <a:lstStyle/>
          <a:p>
            <a:r>
              <a:rPr lang="en-GB" dirty="0"/>
              <a:t>Relaxation time </a:t>
            </a:r>
            <a:r>
              <a:rPr lang="en-GB" dirty="0" err="1">
                <a:latin typeface="Symbol" charset="2"/>
                <a:cs typeface="Symbol" charset="2"/>
              </a:rPr>
              <a:t>t</a:t>
            </a:r>
            <a:endParaRPr lang="en-US" dirty="0">
              <a:latin typeface="Symbol" charset="2"/>
              <a:cs typeface="Symbol" charset="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 l="17673" t="13741"/>
          <a:stretch>
            <a:fillRect/>
          </a:stretch>
        </p:blipFill>
        <p:spPr>
          <a:xfrm>
            <a:off x="990600" y="1659629"/>
            <a:ext cx="3904519" cy="3826771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0" y="3429000"/>
          <a:ext cx="1002888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18" name="Equation" r:id="rId4" imgW="558800" imgH="127000" progId="Equation.3">
                  <p:embed/>
                </p:oleObj>
              </mc:Choice>
              <mc:Fallback>
                <p:oleObj name="Equation" r:id="rId4" imgW="558800" imgH="1270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429000"/>
                        <a:ext cx="1002888" cy="22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04800" y="1676400"/>
            <a:ext cx="715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0" dirty="0"/>
              <a:t>Strain </a:t>
            </a:r>
            <a:r>
              <a:rPr lang="en-US" sz="1200" i="0" dirty="0" err="1"/>
              <a:t>e</a:t>
            </a:r>
            <a:endParaRPr lang="en-US" sz="1200" i="0" dirty="0"/>
          </a:p>
        </p:txBody>
      </p:sp>
      <p:sp>
        <p:nvSpPr>
          <p:cNvPr id="7" name="TextBox 6"/>
          <p:cNvSpPr txBox="1"/>
          <p:nvPr/>
        </p:nvSpPr>
        <p:spPr>
          <a:xfrm>
            <a:off x="4873070" y="1143000"/>
            <a:ext cx="6557436" cy="59195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/>
              <a:t>Short time: Elastic, modulus G</a:t>
            </a:r>
            <a:r>
              <a:rPr lang="en-US" i="0" baseline="-25000" dirty="0"/>
              <a:t>0</a:t>
            </a:r>
          </a:p>
          <a:p>
            <a:endParaRPr lang="en-US" i="0" dirty="0"/>
          </a:p>
          <a:p>
            <a:r>
              <a:rPr lang="en-US" i="0" dirty="0"/>
              <a:t>Long time: Viscous </a:t>
            </a:r>
            <a:r>
              <a:rPr lang="en-US" i="0" dirty="0" smtClean="0"/>
              <a:t>flow</a:t>
            </a:r>
            <a:r>
              <a:rPr lang="zh-CN" altLang="en-US" i="0" dirty="0" smtClean="0"/>
              <a:t>（粘性流动）</a:t>
            </a:r>
            <a:r>
              <a:rPr lang="en-US" i="0" dirty="0" smtClean="0"/>
              <a:t>, </a:t>
            </a:r>
            <a:r>
              <a:rPr lang="en-US" i="0" dirty="0"/>
              <a:t>viscosity </a:t>
            </a:r>
            <a:r>
              <a:rPr lang="en-US" i="0" dirty="0">
                <a:latin typeface="Symbol" charset="2"/>
                <a:cs typeface="Symbol" charset="2"/>
              </a:rPr>
              <a:t>h</a:t>
            </a:r>
          </a:p>
          <a:p>
            <a:endParaRPr lang="en-US" i="0" dirty="0">
              <a:latin typeface="Symbol" charset="2"/>
              <a:cs typeface="Symbol" charset="2"/>
            </a:endParaRPr>
          </a:p>
          <a:p>
            <a:r>
              <a:rPr lang="en-US" i="0" dirty="0"/>
              <a:t>Transition at characteristic </a:t>
            </a:r>
            <a:r>
              <a:rPr lang="en-US" i="0" dirty="0" err="1">
                <a:latin typeface="Symbol" charset="2"/>
                <a:cs typeface="Symbol" charset="2"/>
              </a:rPr>
              <a:t>t</a:t>
            </a:r>
            <a:endParaRPr lang="en-US" i="0" dirty="0">
              <a:latin typeface="Symbol" charset="2"/>
              <a:cs typeface="Symbol" charset="2"/>
            </a:endParaRPr>
          </a:p>
          <a:p>
            <a:endParaRPr lang="en-US" i="0" dirty="0"/>
          </a:p>
          <a:p>
            <a:r>
              <a:rPr lang="en-US" dirty="0">
                <a:solidFill>
                  <a:srgbClr val="FF0000"/>
                </a:solidFill>
              </a:rPr>
              <a:t>Relaxation time </a:t>
            </a:r>
            <a:r>
              <a:rPr lang="en-US" sz="2800" i="0" dirty="0" err="1">
                <a:solidFill>
                  <a:srgbClr val="FF0000"/>
                </a:solidFill>
                <a:latin typeface="Symbol" charset="2"/>
                <a:cs typeface="Symbol" charset="2"/>
              </a:rPr>
              <a:t>t</a:t>
            </a:r>
            <a:r>
              <a:rPr lang="en-US" sz="2800" i="0" dirty="0">
                <a:solidFill>
                  <a:srgbClr val="FF0000"/>
                </a:solidFill>
              </a:rPr>
              <a:t> = </a:t>
            </a:r>
            <a:r>
              <a:rPr lang="en-US" sz="2800" i="0" dirty="0" err="1">
                <a:solidFill>
                  <a:srgbClr val="FF0000"/>
                </a:solidFill>
                <a:latin typeface="Symbol" charset="2"/>
                <a:cs typeface="Symbol" charset="2"/>
              </a:rPr>
              <a:t>h</a:t>
            </a:r>
            <a:r>
              <a:rPr lang="en-US" sz="2800" i="0" dirty="0">
                <a:solidFill>
                  <a:srgbClr val="FF0000"/>
                </a:solidFill>
              </a:rPr>
              <a:t> / G</a:t>
            </a:r>
            <a:r>
              <a:rPr lang="en-US" sz="2800" i="0" baseline="-25000" dirty="0">
                <a:solidFill>
                  <a:srgbClr val="FF0000"/>
                </a:solidFill>
              </a:rPr>
              <a:t>0</a:t>
            </a:r>
          </a:p>
          <a:p>
            <a:endParaRPr lang="en-US" sz="2800" i="0" baseline="-25000" dirty="0"/>
          </a:p>
          <a:p>
            <a:r>
              <a:rPr lang="en-US" i="0" dirty="0"/>
              <a:t>Typically, </a:t>
            </a:r>
            <a:r>
              <a:rPr lang="en-US" i="0" dirty="0" err="1">
                <a:latin typeface="Symbol" charset="2"/>
                <a:cs typeface="Symbol" charset="2"/>
              </a:rPr>
              <a:t>t</a:t>
            </a:r>
            <a:r>
              <a:rPr lang="en-US" i="0" dirty="0"/>
              <a:t> = </a:t>
            </a:r>
            <a:r>
              <a:rPr lang="en-US" i="0" dirty="0" err="1">
                <a:latin typeface="Symbol" charset="2"/>
                <a:cs typeface="Symbol" charset="2"/>
              </a:rPr>
              <a:t>t</a:t>
            </a:r>
            <a:r>
              <a:rPr lang="en-US" i="0" dirty="0" err="1"/>
              <a:t>(T</a:t>
            </a:r>
            <a:r>
              <a:rPr lang="en-US" i="0" dirty="0"/>
              <a:t>) </a:t>
            </a:r>
          </a:p>
          <a:p>
            <a:r>
              <a:rPr lang="en-US" sz="2000" i="0" dirty="0"/>
              <a:t>because </a:t>
            </a:r>
            <a:r>
              <a:rPr lang="en-US" sz="2000" i="0" dirty="0" err="1">
                <a:latin typeface="Symbol" charset="2"/>
                <a:cs typeface="Symbol" charset="2"/>
              </a:rPr>
              <a:t>h</a:t>
            </a:r>
            <a:r>
              <a:rPr lang="en-US" sz="2000" i="0" dirty="0"/>
              <a:t> = </a:t>
            </a:r>
            <a:r>
              <a:rPr lang="en-US" sz="2000" i="0" dirty="0" err="1">
                <a:latin typeface="Symbol" charset="2"/>
                <a:cs typeface="Symbol" charset="2"/>
              </a:rPr>
              <a:t>h</a:t>
            </a:r>
            <a:r>
              <a:rPr lang="en-US" sz="2000" i="0" dirty="0" err="1"/>
              <a:t>(T</a:t>
            </a:r>
            <a:r>
              <a:rPr lang="en-US" sz="2000" i="0" dirty="0"/>
              <a:t>),</a:t>
            </a:r>
          </a:p>
          <a:p>
            <a:r>
              <a:rPr lang="en-US" sz="2000" i="0" dirty="0"/>
              <a:t>G</a:t>
            </a:r>
            <a:r>
              <a:rPr lang="en-US" sz="2000" i="0" baseline="-25000" dirty="0"/>
              <a:t>0</a:t>
            </a:r>
            <a:r>
              <a:rPr lang="en-US" sz="2000" i="0" dirty="0"/>
              <a:t>  often not so much</a:t>
            </a:r>
          </a:p>
          <a:p>
            <a:endParaRPr lang="en-US" sz="2000" i="0" dirty="0"/>
          </a:p>
          <a:p>
            <a:r>
              <a:rPr lang="en-US" i="0" dirty="0"/>
              <a:t>Reality: Often much smoother</a:t>
            </a:r>
          </a:p>
          <a:p>
            <a:r>
              <a:rPr lang="en-US" i="0" dirty="0"/>
              <a:t>transition</a:t>
            </a:r>
          </a:p>
          <a:p>
            <a:endParaRPr lang="en-US" i="0" baseline="-25000" dirty="0"/>
          </a:p>
          <a:p>
            <a:endParaRPr lang="en-US" i="0" baseline="-25000" dirty="0"/>
          </a:p>
          <a:p>
            <a:endParaRPr lang="en-US" i="0" dirty="0"/>
          </a:p>
        </p:txBody>
      </p:sp>
      <p:sp>
        <p:nvSpPr>
          <p:cNvPr id="8" name="Rectangle 7"/>
          <p:cNvSpPr/>
          <p:nvPr/>
        </p:nvSpPr>
        <p:spPr>
          <a:xfrm>
            <a:off x="457200" y="6172200"/>
            <a:ext cx="9067800" cy="54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dirty="0"/>
              <a:t>Rough guide: </a:t>
            </a:r>
            <a:r>
              <a:rPr lang="en-GB" sz="3200" dirty="0" err="1">
                <a:latin typeface="Symbol" charset="2"/>
                <a:cs typeface="Symbol" charset="2"/>
              </a:rPr>
              <a:t>t</a:t>
            </a:r>
            <a:r>
              <a:rPr lang="en-GB" sz="3200" dirty="0"/>
              <a:t> &gt; 10 </a:t>
            </a:r>
            <a:r>
              <a:rPr lang="en-GB" sz="3200" dirty="0" err="1"/>
              <a:t>s</a:t>
            </a:r>
            <a:r>
              <a:rPr lang="en-GB" sz="3200" dirty="0"/>
              <a:t>:</a:t>
            </a:r>
            <a:r>
              <a:rPr lang="en-US" sz="3200" dirty="0">
                <a:sym typeface="Wingdings"/>
              </a:rPr>
              <a:t> Solid, </a:t>
            </a:r>
            <a:r>
              <a:rPr lang="en-US" sz="3200" dirty="0" err="1">
                <a:latin typeface="Symbol" charset="2"/>
                <a:cs typeface="Symbol" charset="2"/>
                <a:sym typeface="Wingdings"/>
              </a:rPr>
              <a:t>t</a:t>
            </a:r>
            <a:r>
              <a:rPr lang="en-US" sz="3200" dirty="0">
                <a:sym typeface="Wingdings"/>
              </a:rPr>
              <a:t> &lt; 10s : Liquid</a:t>
            </a:r>
            <a:endParaRPr lang="en-GB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990600" y="5486400"/>
            <a:ext cx="2685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0" dirty="0"/>
              <a:t>(RAL Jones, SCM, Fig. 2.5)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143000"/>
          </a:xfrm>
        </p:spPr>
        <p:txBody>
          <a:bodyPr/>
          <a:lstStyle/>
          <a:p>
            <a:r>
              <a:rPr lang="en-GB" sz="3600" dirty="0"/>
              <a:t>Viscous flow of simple fluids, </a:t>
            </a:r>
            <a:r>
              <a:rPr lang="en-GB" sz="3600" i="1" dirty="0"/>
              <a:t>e.g.</a:t>
            </a:r>
            <a:r>
              <a:rPr lang="en-GB" sz="3600" dirty="0"/>
              <a:t> water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304800" y="2133600"/>
            <a:ext cx="2886465" cy="4343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0" y="2362200"/>
            <a:ext cx="6858000" cy="4890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90000"/>
              </a:lnSpc>
            </a:pPr>
            <a:r>
              <a:rPr lang="en-GB" i="0" dirty="0"/>
              <a:t>Will ‘relax’ by jumping into nearby void</a:t>
            </a:r>
          </a:p>
          <a:p>
            <a:pPr lvl="1">
              <a:lnSpc>
                <a:spcPct val="90000"/>
              </a:lnSpc>
            </a:pPr>
            <a:endParaRPr lang="en-GB" i="0" dirty="0"/>
          </a:p>
          <a:p>
            <a:pPr lvl="1">
              <a:lnSpc>
                <a:spcPct val="90000"/>
              </a:lnSpc>
            </a:pPr>
            <a:r>
              <a:rPr lang="en-GB" i="0" dirty="0"/>
              <a:t>Relaxation time </a:t>
            </a:r>
            <a:r>
              <a:rPr lang="en-GB" i="0" dirty="0">
                <a:latin typeface="Symbol" charset="2"/>
                <a:sym typeface="Symbol" charset="2"/>
              </a:rPr>
              <a:t></a:t>
            </a:r>
            <a:r>
              <a:rPr lang="en-GB" i="0" dirty="0"/>
              <a:t> = </a:t>
            </a:r>
            <a:r>
              <a:rPr lang="en-GB" i="0" dirty="0">
                <a:latin typeface="Symbol" charset="2"/>
                <a:sym typeface="Symbol" charset="2"/>
              </a:rPr>
              <a:t></a:t>
            </a:r>
            <a:r>
              <a:rPr lang="en-GB" i="0" baseline="-25000" dirty="0" err="1"/>
              <a:t>p</a:t>
            </a:r>
            <a:r>
              <a:rPr lang="en-GB" i="0" dirty="0" err="1"/>
              <a:t>exp</a:t>
            </a:r>
            <a:r>
              <a:rPr lang="en-GB" i="0" dirty="0"/>
              <a:t>(</a:t>
            </a:r>
            <a:r>
              <a:rPr lang="en-GB" i="0" dirty="0">
                <a:latin typeface="Symbol" charset="2"/>
                <a:sym typeface="Symbol" charset="2"/>
              </a:rPr>
              <a:t></a:t>
            </a:r>
            <a:r>
              <a:rPr lang="en-GB" i="0" baseline="-25000" dirty="0"/>
              <a:t>e</a:t>
            </a:r>
            <a:r>
              <a:rPr lang="en-GB" i="0" dirty="0"/>
              <a:t>/</a:t>
            </a:r>
            <a:r>
              <a:rPr lang="en-GB" i="0" dirty="0" err="1"/>
              <a:t>k</a:t>
            </a:r>
            <a:r>
              <a:rPr lang="en-GB" i="0" baseline="-25000" dirty="0" err="1"/>
              <a:t>B</a:t>
            </a:r>
            <a:r>
              <a:rPr lang="en-GB" i="0" dirty="0" err="1"/>
              <a:t>T</a:t>
            </a:r>
            <a:r>
              <a:rPr lang="en-GB" i="0" dirty="0"/>
              <a:t>)  </a:t>
            </a:r>
            <a:r>
              <a:rPr lang="en-GB" i="0" dirty="0">
                <a:solidFill>
                  <a:srgbClr val="FF0000"/>
                </a:solidFill>
              </a:rPr>
              <a:t>‘Arrhenius’</a:t>
            </a:r>
          </a:p>
          <a:p>
            <a:pPr lvl="1">
              <a:lnSpc>
                <a:spcPct val="90000"/>
              </a:lnSpc>
            </a:pPr>
            <a:r>
              <a:rPr lang="en-GB" sz="1600" i="0" dirty="0"/>
              <a:t>					</a:t>
            </a:r>
          </a:p>
          <a:p>
            <a:pPr lvl="1">
              <a:lnSpc>
                <a:spcPct val="90000"/>
              </a:lnSpc>
            </a:pPr>
            <a:r>
              <a:rPr lang="en-GB" sz="1400" i="0" dirty="0"/>
              <a:t>(Note ‘Boltzmann factor’: Thermally activated overcoming of energy barrier)</a:t>
            </a:r>
          </a:p>
          <a:p>
            <a:pPr lvl="2">
              <a:lnSpc>
                <a:spcPct val="90000"/>
              </a:lnSpc>
            </a:pPr>
            <a:endParaRPr lang="en-GB" sz="2000" i="0" dirty="0"/>
          </a:p>
          <a:p>
            <a:pPr lvl="2">
              <a:lnSpc>
                <a:spcPct val="90000"/>
              </a:lnSpc>
            </a:pPr>
            <a:r>
              <a:rPr lang="en-US" sz="2000" i="0" dirty="0">
                <a:solidFill>
                  <a:srgbClr val="FF0000"/>
                </a:solidFill>
              </a:rPr>
              <a:t>Activation energy </a:t>
            </a:r>
            <a:r>
              <a:rPr lang="en-US" sz="2000" i="0" dirty="0" err="1">
                <a:solidFill>
                  <a:srgbClr val="FF0000"/>
                </a:solidFill>
                <a:latin typeface="Symbol" charset="2"/>
                <a:cs typeface="Symbol" charset="2"/>
              </a:rPr>
              <a:t>e</a:t>
            </a:r>
            <a:r>
              <a:rPr lang="en-US" sz="2000" i="0" baseline="-25000" dirty="0" err="1">
                <a:solidFill>
                  <a:srgbClr val="FF0000"/>
                </a:solidFill>
              </a:rPr>
              <a:t>e</a:t>
            </a:r>
            <a:r>
              <a:rPr lang="en-US" sz="2000" i="0" dirty="0">
                <a:solidFill>
                  <a:srgbClr val="FF0000"/>
                </a:solidFill>
              </a:rPr>
              <a:t> ≈ 0.4 </a:t>
            </a:r>
            <a:r>
              <a:rPr lang="en-US" sz="2000" i="0" dirty="0">
                <a:solidFill>
                  <a:srgbClr val="FF0000"/>
                </a:solidFill>
                <a:latin typeface="Symbol" pitchFamily="2" charset="2"/>
              </a:rPr>
              <a:t>D</a:t>
            </a:r>
            <a:r>
              <a:rPr lang="en-US" sz="2000" i="0" dirty="0">
                <a:solidFill>
                  <a:srgbClr val="FF0000"/>
                </a:solidFill>
              </a:rPr>
              <a:t>H</a:t>
            </a:r>
            <a:endParaRPr lang="en-US" sz="2000" i="0" baseline="-25000" dirty="0">
              <a:solidFill>
                <a:srgbClr val="FF0000"/>
              </a:solidFill>
            </a:endParaRPr>
          </a:p>
          <a:p>
            <a:pPr lvl="2">
              <a:lnSpc>
                <a:spcPct val="90000"/>
              </a:lnSpc>
            </a:pPr>
            <a:endParaRPr lang="en-GB" sz="2000" dirty="0">
              <a:latin typeface="Symbol" charset="2"/>
              <a:sym typeface="Symbol" charset="2"/>
            </a:endParaRPr>
          </a:p>
          <a:p>
            <a:pPr lvl="2">
              <a:lnSpc>
                <a:spcPct val="90000"/>
              </a:lnSpc>
            </a:pPr>
            <a:r>
              <a:rPr lang="en-GB" sz="2000" i="0" dirty="0">
                <a:latin typeface="Symbol" charset="2"/>
                <a:sym typeface="Symbol" charset="2"/>
              </a:rPr>
              <a:t>(</a:t>
            </a:r>
            <a:r>
              <a:rPr lang="en-GB" sz="2000" i="0" baseline="-25000" dirty="0"/>
              <a:t>p</a:t>
            </a:r>
            <a:r>
              <a:rPr lang="en-GB" sz="2000" i="0" dirty="0"/>
              <a:t>)</a:t>
            </a:r>
            <a:r>
              <a:rPr lang="en-GB" sz="2000" i="0" baseline="30000" dirty="0"/>
              <a:t>-1</a:t>
            </a:r>
            <a:r>
              <a:rPr lang="en-GB" sz="2000" i="0" dirty="0"/>
              <a:t> ≈ optical phonon frequency of</a:t>
            </a:r>
          </a:p>
          <a:p>
            <a:pPr lvl="2">
              <a:lnSpc>
                <a:spcPct val="90000"/>
              </a:lnSpc>
            </a:pPr>
            <a:r>
              <a:rPr lang="en-GB" sz="2000" i="0" dirty="0"/>
              <a:t>	 corresponding solid (</a:t>
            </a:r>
            <a:r>
              <a:rPr lang="en-GB" sz="2000" i="0" dirty="0" err="1"/>
              <a:t>Eyring</a:t>
            </a:r>
            <a:r>
              <a:rPr lang="en-GB" sz="2000" i="0" dirty="0"/>
              <a:t>)</a:t>
            </a:r>
          </a:p>
          <a:p>
            <a:pPr lvl="2">
              <a:lnSpc>
                <a:spcPct val="90000"/>
              </a:lnSpc>
            </a:pPr>
            <a:endParaRPr lang="en-GB" sz="2000" i="0" dirty="0"/>
          </a:p>
          <a:p>
            <a:pPr lvl="2">
              <a:lnSpc>
                <a:spcPct val="90000"/>
              </a:lnSpc>
            </a:pPr>
            <a:r>
              <a:rPr lang="en-GB" sz="2000" i="0" dirty="0"/>
              <a:t>Typically, </a:t>
            </a:r>
            <a:r>
              <a:rPr lang="en-GB" sz="2000" i="0" dirty="0">
                <a:latin typeface="Symbol" charset="2"/>
                <a:sym typeface="Symbol" charset="2"/>
              </a:rPr>
              <a:t></a:t>
            </a:r>
            <a:r>
              <a:rPr lang="en-GB" sz="2000" i="0" baseline="-25000" dirty="0"/>
              <a:t>p</a:t>
            </a:r>
            <a:r>
              <a:rPr lang="en-GB" sz="2000" i="0" dirty="0"/>
              <a:t> ≈  </a:t>
            </a:r>
            <a:r>
              <a:rPr lang="en-GB" sz="2000" i="0" dirty="0" smtClean="0"/>
              <a:t>picoseconds</a:t>
            </a:r>
            <a:r>
              <a:rPr lang="zh-CN" altLang="en-US" sz="2000" i="0" dirty="0" smtClean="0"/>
              <a:t>（皮秒）</a:t>
            </a:r>
            <a:r>
              <a:rPr lang="en-GB" sz="2000" i="0" dirty="0" smtClean="0"/>
              <a:t> </a:t>
            </a:r>
            <a:r>
              <a:rPr lang="en-US" sz="2000" i="0" dirty="0" err="1">
                <a:sym typeface="Wingdings"/>
              </a:rPr>
              <a:t></a:t>
            </a:r>
            <a:r>
              <a:rPr lang="en-US" sz="2000" i="0" dirty="0">
                <a:sym typeface="Wingdings"/>
              </a:rPr>
              <a:t> Short </a:t>
            </a:r>
            <a:r>
              <a:rPr lang="en-US" sz="2000" i="0" dirty="0" err="1">
                <a:latin typeface="Symbol" charset="2"/>
                <a:cs typeface="Symbol" charset="2"/>
                <a:sym typeface="Wingdings"/>
              </a:rPr>
              <a:t>t</a:t>
            </a:r>
            <a:endParaRPr lang="en-US" sz="2000" i="0" dirty="0">
              <a:latin typeface="Symbol" charset="2"/>
              <a:cs typeface="Symbol" charset="2"/>
              <a:sym typeface="Wingdings"/>
            </a:endParaRPr>
          </a:p>
          <a:p>
            <a:pPr lvl="2">
              <a:lnSpc>
                <a:spcPct val="90000"/>
              </a:lnSpc>
            </a:pPr>
            <a:endParaRPr lang="en-US" sz="2000" i="0" dirty="0">
              <a:latin typeface="Symbol" charset="2"/>
              <a:cs typeface="Symbol" charset="2"/>
              <a:sym typeface="Wingdings"/>
            </a:endParaRPr>
          </a:p>
          <a:p>
            <a:pPr lvl="2">
              <a:lnSpc>
                <a:spcPct val="90000"/>
              </a:lnSpc>
              <a:buFont typeface="Symbol" pitchFamily="-105" charset="2"/>
              <a:buChar char="t"/>
            </a:pPr>
            <a:r>
              <a:rPr lang="en-US" sz="2000" i="0" dirty="0">
                <a:latin typeface="+mn-lt"/>
                <a:cs typeface="Symbol" charset="2"/>
                <a:sym typeface="Wingdings"/>
              </a:rPr>
              <a:t> </a:t>
            </a:r>
            <a:r>
              <a:rPr lang="en-US" sz="2000" i="0" dirty="0" err="1">
                <a:latin typeface="+mn-lt"/>
                <a:cs typeface="Symbol" charset="2"/>
                <a:sym typeface="Wingdings"/>
              </a:rPr>
              <a:t></a:t>
            </a:r>
            <a:r>
              <a:rPr lang="en-US" sz="2000" i="0" dirty="0">
                <a:latin typeface="+mn-lt"/>
                <a:cs typeface="Symbol" charset="2"/>
                <a:sym typeface="Wingdings"/>
              </a:rPr>
              <a:t> ∞ for T </a:t>
            </a:r>
            <a:r>
              <a:rPr lang="en-US" sz="2000" i="0" dirty="0" err="1">
                <a:latin typeface="+mn-lt"/>
                <a:cs typeface="Symbol" charset="2"/>
                <a:sym typeface="Wingdings"/>
              </a:rPr>
              <a:t></a:t>
            </a:r>
            <a:r>
              <a:rPr lang="en-US" sz="2000" i="0" dirty="0">
                <a:latin typeface="+mn-lt"/>
                <a:cs typeface="Symbol" charset="2"/>
                <a:sym typeface="Wingdings"/>
              </a:rPr>
              <a:t> 0 (but freezes long before)</a:t>
            </a:r>
          </a:p>
          <a:p>
            <a:pPr lvl="2">
              <a:lnSpc>
                <a:spcPct val="90000"/>
              </a:lnSpc>
            </a:pPr>
            <a:endParaRPr lang="en-US" sz="1200" i="0" dirty="0">
              <a:latin typeface="+mj-lt"/>
              <a:cs typeface="Symbol" charset="2"/>
              <a:sym typeface="Wingdings"/>
            </a:endParaRPr>
          </a:p>
          <a:p>
            <a:pPr lvl="2">
              <a:lnSpc>
                <a:spcPct val="90000"/>
              </a:lnSpc>
            </a:pPr>
            <a:r>
              <a:rPr lang="en-US" sz="2000" i="0" dirty="0">
                <a:latin typeface="+mj-lt"/>
                <a:cs typeface="Symbol" charset="2"/>
                <a:sym typeface="Wingdings"/>
              </a:rPr>
              <a:t>Many liquids </a:t>
            </a:r>
            <a:r>
              <a:rPr lang="en-US" sz="2000" i="0" dirty="0" err="1">
                <a:latin typeface="+mj-lt"/>
                <a:cs typeface="Symbol" charset="2"/>
                <a:sym typeface="Wingdings"/>
              </a:rPr>
              <a:t>crystallise</a:t>
            </a:r>
            <a:r>
              <a:rPr lang="en-US" sz="2000" i="0" dirty="0">
                <a:latin typeface="+mj-lt"/>
                <a:cs typeface="Symbol" charset="2"/>
                <a:sym typeface="Wingdings"/>
              </a:rPr>
              <a:t> before</a:t>
            </a:r>
            <a:r>
              <a:rPr lang="en-US" sz="2000" i="0" dirty="0">
                <a:latin typeface="Symbol" charset="2"/>
                <a:cs typeface="Symbol" charset="2"/>
                <a:sym typeface="Wingdings"/>
              </a:rPr>
              <a:t> </a:t>
            </a:r>
            <a:r>
              <a:rPr lang="en-US" sz="2000" i="0" dirty="0" err="1">
                <a:latin typeface="Symbol" charset="2"/>
                <a:cs typeface="Symbol" charset="2"/>
                <a:sym typeface="Wingdings"/>
              </a:rPr>
              <a:t>t</a:t>
            </a:r>
            <a:r>
              <a:rPr lang="en-US" sz="2000" i="0" dirty="0">
                <a:latin typeface="Symbol" charset="2"/>
                <a:cs typeface="Symbol" charset="2"/>
                <a:sym typeface="Wingdings"/>
              </a:rPr>
              <a:t> </a:t>
            </a:r>
            <a:r>
              <a:rPr lang="en-US" sz="2000" i="0" dirty="0">
                <a:latin typeface="+mj-lt"/>
                <a:cs typeface="Symbol" charset="2"/>
                <a:sym typeface="Wingdings"/>
              </a:rPr>
              <a:t>&gt; 10 </a:t>
            </a:r>
            <a:r>
              <a:rPr lang="en-US" sz="2000" i="0" dirty="0" err="1">
                <a:latin typeface="+mj-lt"/>
                <a:cs typeface="Symbol" charset="2"/>
                <a:sym typeface="Wingdings"/>
              </a:rPr>
              <a:t>s</a:t>
            </a:r>
            <a:r>
              <a:rPr lang="en-US" sz="2000" i="0" dirty="0">
                <a:latin typeface="+mj-lt"/>
                <a:cs typeface="Symbol" charset="2"/>
                <a:sym typeface="Wingdings"/>
              </a:rPr>
              <a:t> (but not all)</a:t>
            </a:r>
            <a:r>
              <a:rPr lang="en-US" sz="2000" i="0" dirty="0">
                <a:latin typeface="Symbol" charset="2"/>
                <a:cs typeface="Symbol" charset="2"/>
                <a:sym typeface="Wingdings"/>
              </a:rPr>
              <a:t> </a:t>
            </a:r>
            <a:endParaRPr lang="en-GB" sz="2000" i="0" dirty="0">
              <a:latin typeface="Symbol" charset="2"/>
              <a:cs typeface="Symbol" charset="2"/>
            </a:endParaRPr>
          </a:p>
          <a:p>
            <a:endParaRPr lang="en-US" i="0" dirty="0"/>
          </a:p>
        </p:txBody>
      </p:sp>
      <p:sp>
        <p:nvSpPr>
          <p:cNvPr id="6" name="TextBox 5"/>
          <p:cNvSpPr txBox="1"/>
          <p:nvPr/>
        </p:nvSpPr>
        <p:spPr>
          <a:xfrm>
            <a:off x="1371600" y="6519446"/>
            <a:ext cx="1419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0" dirty="0"/>
              <a:t>SCM Fig. 2.8</a:t>
            </a:r>
            <a:endParaRPr lang="en-US" sz="1600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990600"/>
            <a:ext cx="8420100" cy="1371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sz="2800" dirty="0"/>
              <a:t>Viscous, not elastic, due to short relaxation times</a:t>
            </a:r>
          </a:p>
          <a:p>
            <a:pPr>
              <a:lnSpc>
                <a:spcPct val="90000"/>
              </a:lnSpc>
            </a:pPr>
            <a:r>
              <a:rPr lang="en-GB" sz="2800" dirty="0"/>
              <a:t>Assume a molecule is temporarily in a higher energy position due to shear.</a:t>
            </a:r>
          </a:p>
          <a:p>
            <a:pPr>
              <a:lnSpc>
                <a:spcPct val="90000"/>
              </a:lnSpc>
              <a:buNone/>
            </a:pPr>
            <a:endParaRPr lang="en-GB" sz="2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"/>
            <a:ext cx="9906001" cy="7109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 </a:t>
            </a:r>
            <a:endParaRPr lang="en-GB" dirty="0"/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PHY377/477 ‘Soft Condensed Matter’</a:t>
            </a:r>
            <a:endParaRPr lang="en-GB" sz="2400" dirty="0">
              <a:solidFill>
                <a:srgbClr val="FF0000"/>
              </a:solidFill>
            </a:endParaRPr>
          </a:p>
          <a:p>
            <a:r>
              <a:rPr lang="en-US" b="1" dirty="0"/>
              <a:t> </a:t>
            </a:r>
            <a:endParaRPr lang="en-GB" dirty="0"/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0. Welcome and general information – Autumn semester 2017/18</a:t>
            </a:r>
            <a:endParaRPr lang="en-GB" dirty="0">
              <a:solidFill>
                <a:srgbClr val="FF0000"/>
              </a:solidFill>
            </a:endParaRPr>
          </a:p>
          <a:p>
            <a:r>
              <a:rPr lang="en-US" dirty="0"/>
              <a:t> </a:t>
            </a:r>
            <a:endParaRPr lang="en-GB" dirty="0"/>
          </a:p>
          <a:p>
            <a:r>
              <a:rPr lang="en-US" b="1" dirty="0"/>
              <a:t>Module leader:</a:t>
            </a:r>
            <a:r>
              <a:rPr lang="en-US" dirty="0"/>
              <a:t> Dr Martin Grell, </a:t>
            </a:r>
            <a:r>
              <a:rPr lang="en-US" u="sng" dirty="0">
                <a:hlinkClick r:id="rId2"/>
              </a:rPr>
              <a:t>m.grell@sheffield.ac.uk</a:t>
            </a:r>
            <a:r>
              <a:rPr lang="en-US" dirty="0"/>
              <a:t>, Hicks D30</a:t>
            </a:r>
            <a:endParaRPr lang="en-GB" dirty="0"/>
          </a:p>
          <a:p>
            <a:r>
              <a:rPr lang="en-US" dirty="0"/>
              <a:t> </a:t>
            </a:r>
          </a:p>
          <a:p>
            <a:endParaRPr lang="en-GB" sz="800" dirty="0"/>
          </a:p>
          <a:p>
            <a:r>
              <a:rPr lang="en-US" b="1" dirty="0"/>
              <a:t>‘Parallel’ modules: PHY377 / PHY477</a:t>
            </a:r>
          </a:p>
          <a:p>
            <a:r>
              <a:rPr lang="en-US" dirty="0"/>
              <a:t>Same lectures and exam for 3</a:t>
            </a:r>
            <a:r>
              <a:rPr lang="en-US" baseline="30000" dirty="0"/>
              <a:t>rd</a:t>
            </a:r>
            <a:r>
              <a:rPr lang="en-US" dirty="0"/>
              <a:t>/4</a:t>
            </a:r>
            <a:r>
              <a:rPr lang="en-US" baseline="30000" dirty="0"/>
              <a:t>th</a:t>
            </a:r>
            <a:r>
              <a:rPr lang="en-US" dirty="0"/>
              <a:t> Yr, small difference in other assessment</a:t>
            </a:r>
          </a:p>
          <a:p>
            <a:endParaRPr lang="en-US" b="1" dirty="0"/>
          </a:p>
          <a:p>
            <a:r>
              <a:rPr lang="en-US" b="1" dirty="0"/>
              <a:t>Lectures:</a:t>
            </a:r>
            <a:r>
              <a:rPr lang="en-US" dirty="0"/>
              <a:t> Tue 11am, </a:t>
            </a:r>
            <a:r>
              <a:rPr lang="en-US"/>
              <a:t>Thu 9am, for </a:t>
            </a:r>
            <a:r>
              <a:rPr lang="en-US" dirty="0"/>
              <a:t>both 377/477</a:t>
            </a:r>
          </a:p>
          <a:p>
            <a:r>
              <a:rPr lang="en-US" dirty="0"/>
              <a:t>		</a:t>
            </a:r>
            <a:r>
              <a:rPr lang="en-US" dirty="0" err="1">
                <a:solidFill>
                  <a:srgbClr val="FF0000"/>
                </a:solidFill>
                <a:sym typeface="Wingdings"/>
              </a:rPr>
              <a:t>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 Sign In!</a:t>
            </a:r>
            <a:endParaRPr lang="en-GB" dirty="0">
              <a:solidFill>
                <a:srgbClr val="FF0000"/>
              </a:solidFill>
            </a:endParaRPr>
          </a:p>
          <a:p>
            <a:r>
              <a:rPr lang="en-US" sz="800" b="1" dirty="0"/>
              <a:t> </a:t>
            </a:r>
            <a:endParaRPr lang="en-GB" sz="800" dirty="0"/>
          </a:p>
          <a:p>
            <a:endParaRPr lang="en-US" b="1" dirty="0"/>
          </a:p>
          <a:p>
            <a:r>
              <a:rPr lang="en-US" b="1" dirty="0"/>
              <a:t>Supported by MOLE</a:t>
            </a:r>
            <a:endParaRPr lang="en-GB" sz="800" b="1" i="0" dirty="0"/>
          </a:p>
          <a:p>
            <a:endParaRPr lang="en-GB" sz="800" i="0" dirty="0"/>
          </a:p>
          <a:p>
            <a:r>
              <a:rPr lang="en-US" dirty="0"/>
              <a:t> 	 </a:t>
            </a:r>
            <a:endParaRPr lang="en-GB" dirty="0"/>
          </a:p>
          <a:p>
            <a:r>
              <a:rPr lang="en-US" dirty="0"/>
              <a:t> </a:t>
            </a:r>
            <a:endParaRPr lang="en-GB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0600" y="228600"/>
            <a:ext cx="786480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0" dirty="0"/>
              <a:t>Flow of complex fluids: ‘</a:t>
            </a:r>
            <a:r>
              <a:rPr lang="en-US" sz="3600" i="0" dirty="0" err="1"/>
              <a:t>Cooperativity</a:t>
            </a:r>
            <a:r>
              <a:rPr lang="en-US" sz="3600" i="0" dirty="0"/>
              <a:t>’</a:t>
            </a:r>
          </a:p>
          <a:p>
            <a:r>
              <a:rPr lang="en-US" sz="1600" i="0" dirty="0"/>
              <a:t>	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3907406" cy="3251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86200" y="838200"/>
            <a:ext cx="61722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/>
              <a:t>Complex fluid: </a:t>
            </a:r>
            <a:r>
              <a:rPr lang="en-US" i="0" dirty="0" err="1"/>
              <a:t>z</a:t>
            </a:r>
            <a:r>
              <a:rPr lang="en-US" i="0" dirty="0"/>
              <a:t> &gt; 1 molecules to make</a:t>
            </a:r>
          </a:p>
          <a:p>
            <a:r>
              <a:rPr lang="en-US" i="0" dirty="0"/>
              <a:t>way for one to move: </a:t>
            </a:r>
            <a:r>
              <a:rPr lang="en-US" i="0" dirty="0">
                <a:solidFill>
                  <a:srgbClr val="FF0000"/>
                </a:solidFill>
              </a:rPr>
              <a:t>‘</a:t>
            </a:r>
            <a:r>
              <a:rPr lang="en-US" i="0" dirty="0" err="1">
                <a:solidFill>
                  <a:srgbClr val="FF0000"/>
                </a:solidFill>
              </a:rPr>
              <a:t>Cooperativity</a:t>
            </a:r>
            <a:r>
              <a:rPr lang="en-US" i="0" dirty="0">
                <a:solidFill>
                  <a:srgbClr val="FF0000"/>
                </a:solidFill>
              </a:rPr>
              <a:t>’</a:t>
            </a:r>
          </a:p>
          <a:p>
            <a:endParaRPr lang="en-US" sz="1200" i="0" dirty="0"/>
          </a:p>
          <a:p>
            <a:r>
              <a:rPr lang="en-US" i="0" dirty="0"/>
              <a:t> </a:t>
            </a:r>
            <a:r>
              <a:rPr lang="en-US" i="0" dirty="0" err="1">
                <a:latin typeface="Symbol" charset="2"/>
                <a:cs typeface="Symbol" charset="2"/>
              </a:rPr>
              <a:t>e</a:t>
            </a:r>
            <a:r>
              <a:rPr lang="en-US" i="0" baseline="-25000" dirty="0" err="1"/>
              <a:t>e</a:t>
            </a:r>
            <a:r>
              <a:rPr lang="en-US" i="0" baseline="-25000" dirty="0"/>
              <a:t> </a:t>
            </a:r>
            <a:r>
              <a:rPr lang="en-US" i="0" dirty="0">
                <a:sym typeface="Wingdings"/>
              </a:rPr>
              <a:t> z</a:t>
            </a:r>
            <a:r>
              <a:rPr lang="en-US" i="0" dirty="0">
                <a:latin typeface="Symbol" charset="2"/>
                <a:cs typeface="Symbol" charset="2"/>
              </a:rPr>
              <a:t>e</a:t>
            </a:r>
            <a:r>
              <a:rPr lang="en-US" i="0" baseline="-25000" dirty="0"/>
              <a:t>e</a:t>
            </a:r>
            <a:r>
              <a:rPr lang="en-US" i="0" dirty="0">
                <a:sym typeface="Wingdings"/>
              </a:rPr>
              <a:t>, z increases as T drops</a:t>
            </a:r>
          </a:p>
          <a:p>
            <a:endParaRPr lang="en-US" sz="1200" i="0" dirty="0">
              <a:solidFill>
                <a:srgbClr val="FFC000"/>
              </a:solidFill>
              <a:sym typeface="Wingdings"/>
            </a:endParaRPr>
          </a:p>
          <a:p>
            <a:r>
              <a:rPr lang="en-US" i="0" dirty="0">
                <a:solidFill>
                  <a:srgbClr val="FFC000"/>
                </a:solidFill>
                <a:sym typeface="Wingdings"/>
              </a:rPr>
              <a:t>Arrhenius no longer </a:t>
            </a:r>
            <a:r>
              <a:rPr lang="en-US" i="0" dirty="0" smtClean="0">
                <a:solidFill>
                  <a:srgbClr val="FFC000"/>
                </a:solidFill>
                <a:sym typeface="Wingdings"/>
              </a:rPr>
              <a:t>applies</a:t>
            </a:r>
            <a:endParaRPr lang="en-US" sz="1200" i="0" dirty="0">
              <a:solidFill>
                <a:srgbClr val="FFC000"/>
              </a:solidFill>
              <a:sym typeface="Wingdings"/>
            </a:endParaRPr>
          </a:p>
          <a:p>
            <a:r>
              <a:rPr lang="en-US" i="0" dirty="0">
                <a:sym typeface="Wingdings"/>
              </a:rPr>
              <a:t>Steeper rise of </a:t>
            </a:r>
            <a:r>
              <a:rPr lang="en-US" i="0" dirty="0" err="1">
                <a:latin typeface="Symbol" charset="2"/>
                <a:cs typeface="Symbol" charset="2"/>
                <a:sym typeface="Wingdings"/>
              </a:rPr>
              <a:t>t</a:t>
            </a:r>
            <a:r>
              <a:rPr lang="en-US" i="0" dirty="0">
                <a:sym typeface="Wingdings"/>
              </a:rPr>
              <a:t> with dropping T</a:t>
            </a:r>
          </a:p>
          <a:p>
            <a:endParaRPr lang="en-US" sz="1200" i="0" dirty="0">
              <a:sym typeface="Wingdings"/>
            </a:endParaRPr>
          </a:p>
          <a:p>
            <a:r>
              <a:rPr lang="en-US" i="0" dirty="0">
                <a:sym typeface="Wingdings"/>
              </a:rPr>
              <a:t>Complex fluids reach</a:t>
            </a:r>
            <a:r>
              <a:rPr lang="en-US" i="0" dirty="0">
                <a:latin typeface="Symbol" charset="2"/>
                <a:cs typeface="Symbol" charset="2"/>
                <a:sym typeface="Wingdings"/>
              </a:rPr>
              <a:t> </a:t>
            </a:r>
            <a:r>
              <a:rPr lang="en-US" i="0" dirty="0" err="1">
                <a:latin typeface="Symbol" charset="2"/>
                <a:cs typeface="Symbol" charset="2"/>
                <a:sym typeface="Wingdings"/>
              </a:rPr>
              <a:t>t</a:t>
            </a:r>
            <a:r>
              <a:rPr lang="en-US" i="0" dirty="0">
                <a:latin typeface="Symbol" charset="2"/>
                <a:cs typeface="Symbol" charset="2"/>
                <a:sym typeface="Wingdings"/>
              </a:rPr>
              <a:t> </a:t>
            </a:r>
            <a:r>
              <a:rPr lang="en-US" i="0" dirty="0">
                <a:sym typeface="Wingdings"/>
              </a:rPr>
              <a:t>= 10s</a:t>
            </a:r>
          </a:p>
          <a:p>
            <a:r>
              <a:rPr lang="en-US" i="0" dirty="0">
                <a:sym typeface="Wingdings"/>
              </a:rPr>
              <a:t>before </a:t>
            </a:r>
            <a:r>
              <a:rPr lang="en-US" i="0" dirty="0" err="1">
                <a:sym typeface="Wingdings"/>
              </a:rPr>
              <a:t>crystallising</a:t>
            </a:r>
            <a:r>
              <a:rPr lang="en-US" i="0" dirty="0">
                <a:sym typeface="Wingdings"/>
              </a:rPr>
              <a:t> </a:t>
            </a:r>
          </a:p>
          <a:p>
            <a:r>
              <a:rPr lang="en-US" i="0" dirty="0">
                <a:sym typeface="Wingdings"/>
              </a:rPr>
              <a:t>(</a:t>
            </a:r>
            <a:r>
              <a:rPr lang="en-US" i="0" dirty="0" err="1">
                <a:sym typeface="Wingdings"/>
              </a:rPr>
              <a:t></a:t>
            </a:r>
            <a:r>
              <a:rPr lang="en-US" i="0" dirty="0">
                <a:sym typeface="Wingdings"/>
              </a:rPr>
              <a:t> </a:t>
            </a:r>
            <a:r>
              <a:rPr lang="en-GB" dirty="0">
                <a:latin typeface="Symbol" charset="2"/>
                <a:cs typeface="Symbol" charset="2"/>
              </a:rPr>
              <a:t>h</a:t>
            </a:r>
            <a:r>
              <a:rPr lang="en-GB" dirty="0"/>
              <a:t> ≈ 10</a:t>
            </a:r>
            <a:r>
              <a:rPr lang="en-GB" baseline="30000" dirty="0"/>
              <a:t>13</a:t>
            </a:r>
            <a:r>
              <a:rPr lang="en-GB" dirty="0"/>
              <a:t> </a:t>
            </a:r>
            <a:r>
              <a:rPr lang="en-GB" dirty="0" smtClean="0"/>
              <a:t>Poise</a:t>
            </a:r>
            <a:r>
              <a:rPr lang="zh-CN" altLang="en-US" dirty="0" smtClean="0"/>
              <a:t>（平衡）</a:t>
            </a:r>
            <a:r>
              <a:rPr lang="en-GB" dirty="0" smtClean="0"/>
              <a:t> </a:t>
            </a:r>
            <a:r>
              <a:rPr lang="en-GB" dirty="0"/>
              <a:t>with typical G</a:t>
            </a:r>
            <a:r>
              <a:rPr lang="en-GB" baseline="-25000" dirty="0"/>
              <a:t>0</a:t>
            </a:r>
            <a:r>
              <a:rPr lang="en-GB" dirty="0"/>
              <a:t>)</a:t>
            </a:r>
          </a:p>
          <a:p>
            <a:endParaRPr lang="en-GB" sz="1200" i="0" dirty="0"/>
          </a:p>
          <a:p>
            <a:r>
              <a:rPr lang="en-GB" i="0" dirty="0"/>
              <a:t>Also:</a:t>
            </a:r>
            <a:r>
              <a:rPr lang="en-US" i="0" dirty="0"/>
              <a:t> </a:t>
            </a:r>
            <a:r>
              <a:rPr lang="en-US" i="0" dirty="0" err="1">
                <a:latin typeface="Symbol" charset="2"/>
                <a:cs typeface="Symbol" charset="2"/>
              </a:rPr>
              <a:t>t</a:t>
            </a:r>
            <a:r>
              <a:rPr lang="en-US" i="0" dirty="0"/>
              <a:t> </a:t>
            </a:r>
            <a:r>
              <a:rPr lang="en-US" i="0" dirty="0" err="1">
                <a:sym typeface="Wingdings"/>
              </a:rPr>
              <a:t></a:t>
            </a:r>
            <a:r>
              <a:rPr lang="en-US" i="0" dirty="0">
                <a:sym typeface="Wingdings"/>
              </a:rPr>
              <a:t> ∞ at T &gt; 0</a:t>
            </a:r>
            <a:endParaRPr lang="en-US" i="0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4724400"/>
            <a:ext cx="1477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0" dirty="0"/>
              <a:t>SCM Fig 2.13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5534561"/>
            <a:ext cx="92157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Symbol" pitchFamily="-105" charset="2"/>
              <a:buChar char="t"/>
            </a:pPr>
            <a:r>
              <a:rPr lang="en-US" i="0" dirty="0"/>
              <a:t> &gt; 10s : Non- crystalline (‘amorphous</a:t>
            </a:r>
            <a:r>
              <a:rPr lang="en-US" i="0" dirty="0" smtClean="0"/>
              <a:t>’)</a:t>
            </a:r>
            <a:r>
              <a:rPr lang="zh-CN" altLang="en-US" i="0" dirty="0" smtClean="0"/>
              <a:t>（非晶）</a:t>
            </a:r>
            <a:r>
              <a:rPr lang="en-US" i="0" dirty="0" smtClean="0"/>
              <a:t> </a:t>
            </a:r>
            <a:r>
              <a:rPr lang="en-US" i="0" dirty="0"/>
              <a:t>solid, aka </a:t>
            </a:r>
            <a:r>
              <a:rPr lang="en-US" i="0" dirty="0">
                <a:solidFill>
                  <a:srgbClr val="FF0000"/>
                </a:solidFill>
              </a:rPr>
              <a:t>‘Glass’ </a:t>
            </a:r>
          </a:p>
          <a:p>
            <a:r>
              <a:rPr lang="en-US" i="0" dirty="0">
                <a:solidFill>
                  <a:srgbClr val="000000"/>
                </a:solidFill>
              </a:rPr>
              <a:t>	</a:t>
            </a:r>
            <a:r>
              <a:rPr lang="en-US" i="0" dirty="0" err="1">
                <a:solidFill>
                  <a:srgbClr val="000000"/>
                </a:solidFill>
              </a:rPr>
              <a:t>T(</a:t>
            </a:r>
            <a:r>
              <a:rPr lang="en-US" i="0" dirty="0" err="1">
                <a:solidFill>
                  <a:srgbClr val="000000"/>
                </a:solidFill>
                <a:latin typeface="Symbol" charset="2"/>
                <a:cs typeface="Symbol" charset="2"/>
              </a:rPr>
              <a:t>t</a:t>
            </a:r>
            <a:r>
              <a:rPr lang="en-US" i="0" dirty="0">
                <a:solidFill>
                  <a:srgbClr val="000000"/>
                </a:solidFill>
              </a:rPr>
              <a:t> = 10s): </a:t>
            </a:r>
            <a:r>
              <a:rPr lang="en-US" i="0" dirty="0">
                <a:solidFill>
                  <a:srgbClr val="FF0000"/>
                </a:solidFill>
              </a:rPr>
              <a:t>Glass temperature </a:t>
            </a:r>
            <a:r>
              <a:rPr lang="en-US" i="0" dirty="0">
                <a:solidFill>
                  <a:srgbClr val="000000"/>
                </a:solidFill>
              </a:rPr>
              <a:t>T</a:t>
            </a:r>
            <a:r>
              <a:rPr lang="en-US" i="0" baseline="-25000" dirty="0">
                <a:solidFill>
                  <a:srgbClr val="000000"/>
                </a:solidFill>
              </a:rPr>
              <a:t>G</a:t>
            </a:r>
          </a:p>
          <a:p>
            <a:r>
              <a:rPr lang="en-US" i="0" dirty="0"/>
              <a:t>Glass: Mechanically solid, but structured like a liquid (no unit cell)</a:t>
            </a:r>
          </a:p>
          <a:p>
            <a:endParaRPr lang="en-US" sz="800" i="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0"/>
            <a:ext cx="8420100" cy="1143000"/>
          </a:xfrm>
        </p:spPr>
        <p:txBody>
          <a:bodyPr/>
          <a:lstStyle/>
          <a:p>
            <a:r>
              <a:rPr lang="en-GB" dirty="0"/>
              <a:t>Summary: Lecture #3</a:t>
            </a:r>
            <a:br>
              <a:rPr lang="en-GB" dirty="0"/>
            </a:br>
            <a:r>
              <a:rPr lang="en-GB" sz="2800" dirty="0">
                <a:solidFill>
                  <a:srgbClr val="FF0000"/>
                </a:solidFill>
              </a:rPr>
              <a:t>Mechanical properties of soft matter</a:t>
            </a:r>
            <a:endParaRPr lang="en-GB" sz="2800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143000"/>
            <a:ext cx="9677400" cy="4878288"/>
          </a:xfrm>
        </p:spPr>
        <p:txBody>
          <a:bodyPr/>
          <a:lstStyle/>
          <a:p>
            <a:r>
              <a:rPr lang="en-GB" sz="2800" dirty="0"/>
              <a:t>Simplistic </a:t>
            </a:r>
            <a:r>
              <a:rPr lang="en-GB" sz="2800" i="1" dirty="0"/>
              <a:t>‘</a:t>
            </a:r>
            <a:r>
              <a:rPr lang="en-GB" sz="2800" dirty="0"/>
              <a:t>extremes’ of mechanical behaviour:</a:t>
            </a:r>
          </a:p>
          <a:p>
            <a:pPr>
              <a:buNone/>
            </a:pPr>
            <a:r>
              <a:rPr lang="en-GB" sz="2800" dirty="0">
                <a:sym typeface="Wingdings"/>
              </a:rPr>
              <a:t>		</a:t>
            </a:r>
            <a:r>
              <a:rPr lang="en-US" sz="2000" dirty="0" err="1">
                <a:sym typeface="Wingdings"/>
              </a:rPr>
              <a:t></a:t>
            </a:r>
            <a:r>
              <a:rPr lang="en-US" sz="2000" dirty="0">
                <a:sym typeface="Wingdings"/>
              </a:rPr>
              <a:t> </a:t>
            </a:r>
            <a:r>
              <a:rPr lang="en-US" sz="2000" dirty="0" err="1">
                <a:sym typeface="Wingdings"/>
              </a:rPr>
              <a:t>Hookean</a:t>
            </a:r>
            <a:r>
              <a:rPr lang="en-US" sz="2000" dirty="0">
                <a:sym typeface="Wingdings"/>
              </a:rPr>
              <a:t> / Elastic: </a:t>
            </a:r>
            <a:r>
              <a:rPr lang="en-US" sz="2000" dirty="0" err="1">
                <a:latin typeface="Symbol" charset="2"/>
                <a:cs typeface="Symbol" charset="2"/>
                <a:sym typeface="Wingdings"/>
              </a:rPr>
              <a:t>s</a:t>
            </a:r>
            <a:r>
              <a:rPr lang="en-US" sz="2000" dirty="0">
                <a:sym typeface="Wingdings"/>
              </a:rPr>
              <a:t> = </a:t>
            </a:r>
            <a:r>
              <a:rPr lang="en-US" sz="2000" dirty="0" err="1">
                <a:sym typeface="Wingdings"/>
              </a:rPr>
              <a:t>G</a:t>
            </a:r>
            <a:r>
              <a:rPr lang="en-US" sz="2000" dirty="0" err="1">
                <a:latin typeface="Symbol" charset="2"/>
                <a:cs typeface="Symbol" charset="2"/>
                <a:sym typeface="Wingdings"/>
              </a:rPr>
              <a:t>e</a:t>
            </a:r>
            <a:r>
              <a:rPr lang="en-US" sz="2000" dirty="0">
                <a:latin typeface="Symbol" charset="2"/>
                <a:cs typeface="Symbol" charset="2"/>
                <a:sym typeface="Wingdings"/>
              </a:rPr>
              <a:t> </a:t>
            </a:r>
            <a:r>
              <a:rPr lang="en-US" sz="2000" dirty="0">
                <a:cs typeface="Symbol" charset="2"/>
                <a:sym typeface="Wingdings"/>
              </a:rPr>
              <a:t>(solid)</a:t>
            </a:r>
          </a:p>
          <a:p>
            <a:pPr>
              <a:buNone/>
            </a:pPr>
            <a:r>
              <a:rPr lang="en-US" sz="2000" dirty="0">
                <a:cs typeface="Symbol" charset="2"/>
                <a:sym typeface="Wingdings"/>
              </a:rPr>
              <a:t> 		</a:t>
            </a:r>
            <a:r>
              <a:rPr lang="en-US" sz="2000" dirty="0" err="1">
                <a:cs typeface="Symbol" charset="2"/>
                <a:sym typeface="Wingdings"/>
              </a:rPr>
              <a:t></a:t>
            </a:r>
            <a:r>
              <a:rPr lang="en-US" sz="2000" dirty="0">
                <a:cs typeface="Symbol" charset="2"/>
                <a:sym typeface="Wingdings"/>
              </a:rPr>
              <a:t> Newtonian / viscous:                              (liquid) </a:t>
            </a:r>
            <a:endParaRPr lang="en-US" sz="800" dirty="0">
              <a:cs typeface="Symbol" charset="2"/>
              <a:sym typeface="Wingdings"/>
            </a:endParaRPr>
          </a:p>
          <a:p>
            <a:pPr>
              <a:buNone/>
            </a:pPr>
            <a:endParaRPr lang="en-GB" sz="800" dirty="0"/>
          </a:p>
          <a:p>
            <a:r>
              <a:rPr lang="en-GB" sz="2800" dirty="0"/>
              <a:t>Soft matter: Often nonlinear and ‘mixed’ properties</a:t>
            </a:r>
          </a:p>
          <a:p>
            <a:r>
              <a:rPr lang="en-GB" sz="2800" dirty="0"/>
              <a:t>Shear thinning / shear thickening</a:t>
            </a:r>
          </a:p>
          <a:p>
            <a:r>
              <a:rPr lang="en-GB" sz="2800" dirty="0"/>
              <a:t>‘</a:t>
            </a:r>
            <a:r>
              <a:rPr lang="en-GB" sz="2800" dirty="0" err="1"/>
              <a:t>Viscoelasticity</a:t>
            </a:r>
            <a:r>
              <a:rPr lang="en-GB" sz="2800" dirty="0"/>
              <a:t>’: Elastic up to </a:t>
            </a:r>
            <a:r>
              <a:rPr lang="en-GB" sz="2800" dirty="0" err="1">
                <a:latin typeface="Symbol" charset="2"/>
                <a:cs typeface="Symbol" charset="2"/>
              </a:rPr>
              <a:t>t</a:t>
            </a:r>
            <a:r>
              <a:rPr lang="en-GB" sz="2800" dirty="0"/>
              <a:t> / viscous at </a:t>
            </a:r>
            <a:r>
              <a:rPr lang="en-GB" sz="2800" dirty="0" err="1"/>
              <a:t>t</a:t>
            </a:r>
            <a:r>
              <a:rPr lang="en-GB" sz="2800" dirty="0"/>
              <a:t> &gt; </a:t>
            </a:r>
            <a:r>
              <a:rPr lang="en-GB" sz="2800" dirty="0" err="1">
                <a:latin typeface="Symbol" charset="2"/>
                <a:cs typeface="Symbol" charset="2"/>
              </a:rPr>
              <a:t>t</a:t>
            </a:r>
            <a:endParaRPr lang="en-GB" sz="2800" dirty="0">
              <a:latin typeface="Symbol" charset="2"/>
              <a:cs typeface="Symbol" charset="2"/>
            </a:endParaRPr>
          </a:p>
          <a:p>
            <a:r>
              <a:rPr lang="en-GB" sz="2800" dirty="0"/>
              <a:t>Temperature- dependent ‘relaxation time’ </a:t>
            </a:r>
            <a:r>
              <a:rPr lang="en-GB" sz="2800" dirty="0" err="1">
                <a:latin typeface="Symbol" charset="2"/>
                <a:cs typeface="Symbol" charset="2"/>
              </a:rPr>
              <a:t>t</a:t>
            </a:r>
            <a:r>
              <a:rPr lang="en-GB" sz="2800" dirty="0" err="1"/>
              <a:t>(T</a:t>
            </a:r>
            <a:r>
              <a:rPr lang="en-GB" sz="2800" dirty="0"/>
              <a:t>) = </a:t>
            </a:r>
            <a:r>
              <a:rPr lang="en-GB" sz="2800" dirty="0" err="1">
                <a:latin typeface="Symbol" charset="2"/>
                <a:cs typeface="Symbol" charset="2"/>
              </a:rPr>
              <a:t>h</a:t>
            </a:r>
            <a:r>
              <a:rPr lang="en-GB" sz="2800" dirty="0"/>
              <a:t>/G</a:t>
            </a:r>
          </a:p>
          <a:p>
            <a:r>
              <a:rPr lang="en-US" sz="2800" dirty="0"/>
              <a:t>Different </a:t>
            </a:r>
            <a:r>
              <a:rPr lang="en-US" sz="2800" dirty="0">
                <a:latin typeface="Symbol" charset="2"/>
                <a:cs typeface="Symbol" charset="2"/>
              </a:rPr>
              <a:t>t</a:t>
            </a:r>
            <a:r>
              <a:rPr lang="en-US" sz="2800" dirty="0"/>
              <a:t>(T) / </a:t>
            </a:r>
            <a:r>
              <a:rPr lang="en-US" sz="2800" dirty="0">
                <a:latin typeface="Symbol" charset="2"/>
                <a:cs typeface="Symbol" charset="2"/>
              </a:rPr>
              <a:t>h</a:t>
            </a:r>
            <a:r>
              <a:rPr lang="en-US" sz="2800" dirty="0"/>
              <a:t>(T) for simple / complex fluids</a:t>
            </a:r>
          </a:p>
          <a:p>
            <a:r>
              <a:rPr lang="en-US" sz="1600" dirty="0"/>
              <a:t>Simple: Arrhenius,  </a:t>
            </a:r>
            <a:r>
              <a:rPr lang="en-US" sz="1600" dirty="0">
                <a:latin typeface="Symbol" charset="2"/>
                <a:cs typeface="Symbol" charset="2"/>
              </a:rPr>
              <a:t>t</a:t>
            </a:r>
            <a:r>
              <a:rPr lang="en-US" sz="1600" dirty="0"/>
              <a:t> </a:t>
            </a:r>
            <a:r>
              <a:rPr lang="en-US" sz="1600" dirty="0">
                <a:sym typeface="Wingdings"/>
              </a:rPr>
              <a:t> ∞ for T  0, Complex: ‘super’ Arrhenius (cooperativity), </a:t>
            </a:r>
            <a:r>
              <a:rPr lang="en-US" sz="1600" dirty="0">
                <a:latin typeface="Symbol" charset="2"/>
                <a:cs typeface="Symbol" charset="2"/>
              </a:rPr>
              <a:t>t</a:t>
            </a:r>
            <a:r>
              <a:rPr lang="en-US" sz="1600" dirty="0"/>
              <a:t> </a:t>
            </a:r>
            <a:r>
              <a:rPr lang="en-US" sz="1600" dirty="0">
                <a:sym typeface="Wingdings"/>
              </a:rPr>
              <a:t> ∞ for T &gt; 0 </a:t>
            </a:r>
            <a:endParaRPr lang="en-US" sz="1600" dirty="0"/>
          </a:p>
          <a:p>
            <a:r>
              <a:rPr lang="en-US" sz="2800" dirty="0">
                <a:latin typeface="Symbol" charset="2"/>
                <a:ea typeface="Symbol" charset="2"/>
                <a:cs typeface="Symbol" charset="2"/>
              </a:rPr>
              <a:t>t </a:t>
            </a:r>
            <a:r>
              <a:rPr lang="en-US" sz="2800" dirty="0"/>
              <a:t>&gt; 10s w/out </a:t>
            </a:r>
            <a:r>
              <a:rPr lang="en-US" sz="2800" dirty="0" err="1"/>
              <a:t>crystallisation</a:t>
            </a:r>
            <a:r>
              <a:rPr lang="en-US" sz="2800" dirty="0"/>
              <a:t>: </a:t>
            </a:r>
            <a:r>
              <a:rPr lang="en-US" sz="2800" dirty="0">
                <a:solidFill>
                  <a:srgbClr val="FF0000"/>
                </a:solidFill>
              </a:rPr>
              <a:t>Glass transition</a:t>
            </a:r>
            <a:r>
              <a:rPr lang="en-US" sz="1600" dirty="0">
                <a:solidFill>
                  <a:srgbClr val="FF0000"/>
                </a:solidFill>
              </a:rPr>
              <a:t>	</a:t>
            </a:r>
            <a:r>
              <a:rPr lang="en-US" sz="2800" dirty="0"/>
              <a:t>	</a:t>
            </a:r>
          </a:p>
          <a:p>
            <a:pPr>
              <a:lnSpc>
                <a:spcPct val="90000"/>
              </a:lnSpc>
              <a:buNone/>
            </a:pPr>
            <a:endParaRPr lang="en-US" sz="2800" dirty="0"/>
          </a:p>
          <a:p>
            <a:pPr>
              <a:lnSpc>
                <a:spcPct val="90000"/>
              </a:lnSpc>
              <a:buNone/>
            </a:pPr>
            <a:r>
              <a:rPr lang="en-US" sz="2800" dirty="0"/>
              <a:t>										</a:t>
            </a:r>
          </a:p>
          <a:p>
            <a:pPr>
              <a:lnSpc>
                <a:spcPct val="90000"/>
              </a:lnSpc>
              <a:buNone/>
            </a:pPr>
            <a:endParaRPr lang="en-US" sz="2800" dirty="0"/>
          </a:p>
          <a:p>
            <a:pPr>
              <a:buNone/>
            </a:pPr>
            <a:endParaRPr lang="en-US" sz="2800" dirty="0"/>
          </a:p>
          <a:p>
            <a:pPr>
              <a:buNone/>
            </a:pPr>
            <a:endParaRPr lang="en-US" sz="2800" dirty="0"/>
          </a:p>
          <a:p>
            <a:endParaRPr lang="en-GB" sz="2800" dirty="0"/>
          </a:p>
          <a:p>
            <a:pPr>
              <a:buNone/>
            </a:pPr>
            <a:r>
              <a:rPr lang="en-GB" sz="2800" dirty="0"/>
              <a:t> 		</a:t>
            </a:r>
            <a:endParaRPr lang="en-GB" dirty="0"/>
          </a:p>
        </p:txBody>
      </p:sp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6346825" y="6172200"/>
            <a:ext cx="355917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i="0" dirty="0"/>
              <a:t>The material contained within this lecture can be found in SCM chapter 2.3</a:t>
            </a:r>
          </a:p>
        </p:txBody>
      </p:sp>
      <p:graphicFrame>
        <p:nvGraphicFramePr>
          <p:cNvPr id="78850" name="Object 2"/>
          <p:cNvGraphicFramePr>
            <a:graphicFrameLocks noChangeAspect="1"/>
          </p:cNvGraphicFramePr>
          <p:nvPr/>
        </p:nvGraphicFramePr>
        <p:xfrm>
          <a:off x="4038600" y="2057400"/>
          <a:ext cx="1813084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73" name="Equation" r:id="rId4" imgW="635000" imgH="266700" progId="Equation.3">
                  <p:embed/>
                </p:oleObj>
              </mc:Choice>
              <mc:Fallback>
                <p:oleObj name="Equation" r:id="rId4" imgW="635000" imgH="2667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2057400"/>
                        <a:ext cx="1813084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81000"/>
            <a:ext cx="8420100" cy="1143000"/>
          </a:xfrm>
        </p:spPr>
        <p:txBody>
          <a:bodyPr/>
          <a:lstStyle/>
          <a:p>
            <a:r>
              <a:rPr lang="en-US" dirty="0"/>
              <a:t>Lecture </a:t>
            </a:r>
            <a:r>
              <a:rPr lang="en-GB" dirty="0"/>
              <a:t>#</a:t>
            </a:r>
            <a:r>
              <a:rPr lang="en-US" dirty="0"/>
              <a:t>4: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3200" dirty="0">
                <a:solidFill>
                  <a:srgbClr val="FF0000"/>
                </a:solidFill>
              </a:rPr>
              <a:t>The Glass transition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glass transition: Flow seizing up</a:t>
            </a:r>
          </a:p>
          <a:p>
            <a:pPr lvl="1">
              <a:buFontTx/>
              <a:buChar char="-"/>
            </a:pPr>
            <a:r>
              <a:rPr lang="en-GB" dirty="0"/>
              <a:t>Mechanics:</a:t>
            </a:r>
          </a:p>
          <a:p>
            <a:pPr lvl="2">
              <a:buFontTx/>
              <a:buChar char="-"/>
            </a:pPr>
            <a:r>
              <a:rPr lang="en-GB" dirty="0"/>
              <a:t>‘strong’ </a:t>
            </a:r>
            <a:r>
              <a:rPr lang="en-GB" i="1" dirty="0"/>
              <a:t>vs. </a:t>
            </a:r>
            <a:r>
              <a:rPr lang="en-GB" dirty="0"/>
              <a:t>‘fragile’ glasses</a:t>
            </a:r>
          </a:p>
          <a:p>
            <a:pPr lvl="2">
              <a:buFontTx/>
              <a:buChar char="-"/>
            </a:pPr>
            <a:r>
              <a:rPr lang="en-GB" dirty="0"/>
              <a:t>Vogel- </a:t>
            </a:r>
            <a:r>
              <a:rPr lang="en-GB" dirty="0" err="1"/>
              <a:t>Fulcher</a:t>
            </a:r>
            <a:r>
              <a:rPr lang="en-GB" dirty="0"/>
              <a:t>, Williams- </a:t>
            </a:r>
            <a:r>
              <a:rPr lang="en-GB" dirty="0" err="1"/>
              <a:t>Landel</a:t>
            </a:r>
            <a:r>
              <a:rPr lang="en-GB" dirty="0"/>
              <a:t>- Ferry</a:t>
            </a:r>
          </a:p>
          <a:p>
            <a:pPr lvl="1">
              <a:buFontTx/>
              <a:buChar char="-"/>
            </a:pPr>
            <a:r>
              <a:rPr lang="en-GB" dirty="0"/>
              <a:t>Thermodynamics</a:t>
            </a:r>
          </a:p>
          <a:p>
            <a:pPr lvl="2">
              <a:buFontTx/>
              <a:buChar char="-"/>
            </a:pPr>
            <a:r>
              <a:rPr lang="en-GB" dirty="0"/>
              <a:t>Glass transition </a:t>
            </a:r>
            <a:r>
              <a:rPr lang="en-GB" i="1" dirty="0"/>
              <a:t>vs. </a:t>
            </a:r>
            <a:r>
              <a:rPr lang="en-GB" dirty="0"/>
              <a:t>phase transition </a:t>
            </a:r>
          </a:p>
          <a:p>
            <a:pPr lvl="2">
              <a:buFontTx/>
              <a:buChar char="-"/>
            </a:pPr>
            <a:r>
              <a:rPr lang="en-GB" dirty="0" err="1"/>
              <a:t>Kauzmann</a:t>
            </a:r>
            <a:r>
              <a:rPr lang="en-GB" dirty="0"/>
              <a:t> paradox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678" y="188640"/>
            <a:ext cx="8420100" cy="1143000"/>
          </a:xfrm>
        </p:spPr>
        <p:txBody>
          <a:bodyPr/>
          <a:lstStyle/>
          <a:p>
            <a:r>
              <a:rPr lang="en-US" b="1" dirty="0"/>
              <a:t>Glasses are common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678" y="1484784"/>
            <a:ext cx="8420100" cy="4114800"/>
          </a:xfrm>
        </p:spPr>
        <p:txBody>
          <a:bodyPr/>
          <a:lstStyle/>
          <a:p>
            <a:r>
              <a:rPr lang="en-US" dirty="0"/>
              <a:t>Polymers (most interesting here), also some solvents ( e.g. toluene)</a:t>
            </a:r>
          </a:p>
          <a:p>
            <a:r>
              <a:rPr lang="en-US" dirty="0"/>
              <a:t>Oxide glasses, e.g. (Si/Na/Ca) oxides (windows)</a:t>
            </a:r>
          </a:p>
          <a:p>
            <a:r>
              <a:rPr lang="en-US" dirty="0"/>
              <a:t>Chalcogenide glasses, e.g. </a:t>
            </a:r>
            <a:r>
              <a:rPr lang="en-US" dirty="0" err="1"/>
              <a:t>GeS</a:t>
            </a:r>
            <a:r>
              <a:rPr lang="en-US" dirty="0"/>
              <a:t> (low gap semiconductors)</a:t>
            </a:r>
          </a:p>
          <a:p>
            <a:r>
              <a:rPr lang="en-US" dirty="0"/>
              <a:t>Some Elements (S, P, Se)</a:t>
            </a:r>
          </a:p>
          <a:p>
            <a:r>
              <a:rPr lang="en-US" dirty="0"/>
              <a:t>Magnetic metals when rapidly cooled (‘spin glasses’)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1853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152400"/>
            <a:ext cx="819887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0" dirty="0">
                <a:solidFill>
                  <a:srgbClr val="FF0000"/>
                </a:solidFill>
              </a:rPr>
              <a:t>Recap: </a:t>
            </a:r>
            <a:r>
              <a:rPr lang="en-US" sz="3600" i="0" dirty="0"/>
              <a:t>‘</a:t>
            </a:r>
            <a:r>
              <a:rPr lang="en-US" sz="3600" i="0" dirty="0" err="1"/>
              <a:t>Cooperativity</a:t>
            </a:r>
            <a:r>
              <a:rPr lang="en-US" sz="3600" i="0" dirty="0"/>
              <a:t>’ in complex fluids</a:t>
            </a:r>
          </a:p>
          <a:p>
            <a:r>
              <a:rPr lang="en-US" sz="1600" i="0" dirty="0"/>
              <a:t>	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3907406" cy="3251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86200" y="990600"/>
            <a:ext cx="6172200" cy="4431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/>
              <a:t>Complex fluid: </a:t>
            </a:r>
            <a:r>
              <a:rPr lang="en-US" i="0" dirty="0" err="1"/>
              <a:t>z</a:t>
            </a:r>
            <a:r>
              <a:rPr lang="en-US" i="0" dirty="0"/>
              <a:t> &gt; 1 molecules to make</a:t>
            </a:r>
          </a:p>
          <a:p>
            <a:r>
              <a:rPr lang="en-US" i="0" dirty="0"/>
              <a:t>way for one to move: </a:t>
            </a:r>
            <a:r>
              <a:rPr lang="en-US" i="0" dirty="0">
                <a:solidFill>
                  <a:srgbClr val="FF0000"/>
                </a:solidFill>
              </a:rPr>
              <a:t>‘</a:t>
            </a:r>
            <a:r>
              <a:rPr lang="en-US" i="0" dirty="0" err="1">
                <a:solidFill>
                  <a:srgbClr val="FF0000"/>
                </a:solidFill>
              </a:rPr>
              <a:t>Cooperativity</a:t>
            </a:r>
            <a:r>
              <a:rPr lang="en-US" i="0" dirty="0">
                <a:solidFill>
                  <a:srgbClr val="FF0000"/>
                </a:solidFill>
              </a:rPr>
              <a:t>’</a:t>
            </a:r>
          </a:p>
          <a:p>
            <a:endParaRPr lang="en-US" sz="1200" i="0" dirty="0"/>
          </a:p>
          <a:p>
            <a:r>
              <a:rPr lang="en-US" i="0" dirty="0"/>
              <a:t> </a:t>
            </a:r>
            <a:r>
              <a:rPr lang="en-US" i="0" dirty="0" err="1">
                <a:latin typeface="Symbol" charset="2"/>
                <a:cs typeface="Symbol" charset="2"/>
              </a:rPr>
              <a:t>e</a:t>
            </a:r>
            <a:r>
              <a:rPr lang="en-US" i="0" baseline="-25000" dirty="0" err="1"/>
              <a:t>B</a:t>
            </a:r>
            <a:r>
              <a:rPr lang="en-US" i="0" baseline="-25000" dirty="0"/>
              <a:t> </a:t>
            </a:r>
            <a:r>
              <a:rPr lang="en-US" i="0" dirty="0" err="1">
                <a:sym typeface="Wingdings"/>
              </a:rPr>
              <a:t></a:t>
            </a:r>
            <a:r>
              <a:rPr lang="en-US" i="0" dirty="0">
                <a:sym typeface="Wingdings"/>
              </a:rPr>
              <a:t> </a:t>
            </a:r>
            <a:r>
              <a:rPr lang="en-US" i="0" dirty="0" err="1">
                <a:sym typeface="Wingdings"/>
              </a:rPr>
              <a:t>z</a:t>
            </a:r>
            <a:r>
              <a:rPr lang="en-US" i="0" dirty="0" err="1">
                <a:latin typeface="Symbol" charset="2"/>
                <a:cs typeface="Symbol" charset="2"/>
              </a:rPr>
              <a:t>e</a:t>
            </a:r>
            <a:r>
              <a:rPr lang="en-US" i="0" baseline="-25000" dirty="0" err="1"/>
              <a:t>B</a:t>
            </a:r>
            <a:r>
              <a:rPr lang="en-US" i="0" dirty="0">
                <a:sym typeface="Wingdings"/>
              </a:rPr>
              <a:t>, </a:t>
            </a:r>
            <a:r>
              <a:rPr lang="en-US" i="0" dirty="0" err="1">
                <a:sym typeface="Wingdings"/>
              </a:rPr>
              <a:t>z</a:t>
            </a:r>
            <a:r>
              <a:rPr lang="en-US" i="0" dirty="0">
                <a:sym typeface="Wingdings"/>
              </a:rPr>
              <a:t> increases as T drops</a:t>
            </a:r>
          </a:p>
          <a:p>
            <a:endParaRPr lang="en-US" sz="1200" i="0" dirty="0">
              <a:sym typeface="Wingdings"/>
            </a:endParaRPr>
          </a:p>
          <a:p>
            <a:r>
              <a:rPr lang="en-US" i="0" dirty="0">
                <a:sym typeface="Wingdings"/>
              </a:rPr>
              <a:t>Arrhenius no longer applies</a:t>
            </a:r>
          </a:p>
          <a:p>
            <a:endParaRPr lang="en-US" sz="1200" i="0" dirty="0">
              <a:sym typeface="Wingdings"/>
            </a:endParaRPr>
          </a:p>
          <a:p>
            <a:r>
              <a:rPr lang="en-US" i="0" dirty="0">
                <a:sym typeface="Wingdings"/>
              </a:rPr>
              <a:t>Steeper rise of </a:t>
            </a:r>
            <a:r>
              <a:rPr lang="en-US" i="0" dirty="0" err="1">
                <a:latin typeface="Symbol" charset="2"/>
                <a:cs typeface="Symbol" charset="2"/>
                <a:sym typeface="Wingdings"/>
              </a:rPr>
              <a:t>t</a:t>
            </a:r>
            <a:r>
              <a:rPr lang="en-US" i="0" dirty="0">
                <a:sym typeface="Wingdings"/>
              </a:rPr>
              <a:t> with dropping T</a:t>
            </a:r>
          </a:p>
          <a:p>
            <a:endParaRPr lang="en-US" sz="1200" i="0" dirty="0">
              <a:sym typeface="Wingdings"/>
            </a:endParaRPr>
          </a:p>
          <a:p>
            <a:r>
              <a:rPr lang="en-US" i="0" dirty="0">
                <a:sym typeface="Wingdings"/>
              </a:rPr>
              <a:t>Complex fluids reach</a:t>
            </a:r>
            <a:r>
              <a:rPr lang="en-US" i="0" dirty="0">
                <a:latin typeface="Symbol" charset="2"/>
                <a:cs typeface="Symbol" charset="2"/>
                <a:sym typeface="Wingdings"/>
              </a:rPr>
              <a:t> </a:t>
            </a:r>
            <a:r>
              <a:rPr lang="en-US" i="0" dirty="0" err="1">
                <a:latin typeface="Symbol" charset="2"/>
                <a:cs typeface="Symbol" charset="2"/>
                <a:sym typeface="Wingdings"/>
              </a:rPr>
              <a:t>t</a:t>
            </a:r>
            <a:r>
              <a:rPr lang="en-US" i="0" dirty="0">
                <a:latin typeface="Symbol" charset="2"/>
                <a:cs typeface="Symbol" charset="2"/>
                <a:sym typeface="Wingdings"/>
              </a:rPr>
              <a:t> </a:t>
            </a:r>
            <a:r>
              <a:rPr lang="en-US" i="0" dirty="0">
                <a:sym typeface="Wingdings"/>
              </a:rPr>
              <a:t>= 10s</a:t>
            </a:r>
          </a:p>
          <a:p>
            <a:r>
              <a:rPr lang="en-US" i="0" dirty="0">
                <a:sym typeface="Wingdings"/>
              </a:rPr>
              <a:t>before </a:t>
            </a:r>
            <a:r>
              <a:rPr lang="en-US" i="0" dirty="0" err="1">
                <a:sym typeface="Wingdings"/>
              </a:rPr>
              <a:t>crystallising</a:t>
            </a:r>
            <a:r>
              <a:rPr lang="en-US" i="0" dirty="0">
                <a:sym typeface="Wingdings"/>
              </a:rPr>
              <a:t> </a:t>
            </a:r>
          </a:p>
          <a:p>
            <a:r>
              <a:rPr lang="en-US" i="0" dirty="0">
                <a:sym typeface="Wingdings"/>
              </a:rPr>
              <a:t>(</a:t>
            </a:r>
            <a:r>
              <a:rPr lang="en-US" i="0" dirty="0" err="1">
                <a:sym typeface="Wingdings"/>
              </a:rPr>
              <a:t></a:t>
            </a:r>
            <a:r>
              <a:rPr lang="en-US" i="0" dirty="0">
                <a:sym typeface="Wingdings"/>
              </a:rPr>
              <a:t> </a:t>
            </a:r>
            <a:r>
              <a:rPr lang="en-GB" dirty="0" err="1">
                <a:latin typeface="Symbol" charset="2"/>
                <a:cs typeface="Symbol" charset="2"/>
              </a:rPr>
              <a:t>h</a:t>
            </a:r>
            <a:r>
              <a:rPr lang="en-GB" dirty="0"/>
              <a:t> ≈ 10</a:t>
            </a:r>
            <a:r>
              <a:rPr lang="en-GB" baseline="30000" dirty="0"/>
              <a:t>13</a:t>
            </a:r>
            <a:r>
              <a:rPr lang="en-GB" dirty="0"/>
              <a:t> Poise with typical G</a:t>
            </a:r>
            <a:r>
              <a:rPr lang="en-GB" baseline="-25000" dirty="0"/>
              <a:t>0</a:t>
            </a:r>
            <a:r>
              <a:rPr lang="en-GB" dirty="0"/>
              <a:t>)</a:t>
            </a:r>
          </a:p>
          <a:p>
            <a:endParaRPr lang="en-GB" sz="1200" i="0" dirty="0"/>
          </a:p>
          <a:p>
            <a:r>
              <a:rPr lang="en-GB" i="0" dirty="0"/>
              <a:t>Also:</a:t>
            </a:r>
            <a:r>
              <a:rPr lang="en-US" i="0" dirty="0"/>
              <a:t> </a:t>
            </a:r>
            <a:r>
              <a:rPr lang="en-US" i="0" dirty="0" err="1">
                <a:latin typeface="Symbol" charset="2"/>
                <a:cs typeface="Symbol" charset="2"/>
              </a:rPr>
              <a:t>t</a:t>
            </a:r>
            <a:r>
              <a:rPr lang="en-US" i="0" dirty="0"/>
              <a:t> </a:t>
            </a:r>
            <a:r>
              <a:rPr lang="en-US" i="0" dirty="0" err="1">
                <a:sym typeface="Wingdings"/>
              </a:rPr>
              <a:t></a:t>
            </a:r>
            <a:r>
              <a:rPr lang="en-US" i="0" dirty="0">
                <a:sym typeface="Wingdings"/>
              </a:rPr>
              <a:t> ∞ at T &gt; 0</a:t>
            </a:r>
            <a:endParaRPr lang="en-US" i="0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4724400"/>
            <a:ext cx="1477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0" dirty="0"/>
              <a:t>SCM Fig 2.13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5534561"/>
            <a:ext cx="90756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Symbol" pitchFamily="-105" charset="2"/>
              <a:buChar char="t"/>
            </a:pPr>
            <a:r>
              <a:rPr lang="en-US" i="0" dirty="0"/>
              <a:t> &gt; 10s : Non- crystalline (‘amorphous’) solid, aka </a:t>
            </a:r>
            <a:r>
              <a:rPr lang="en-US" i="0" dirty="0">
                <a:solidFill>
                  <a:srgbClr val="FF0000"/>
                </a:solidFill>
              </a:rPr>
              <a:t>‘Glass’ </a:t>
            </a:r>
          </a:p>
          <a:p>
            <a:r>
              <a:rPr lang="en-US" i="0" dirty="0">
                <a:solidFill>
                  <a:srgbClr val="000000"/>
                </a:solidFill>
              </a:rPr>
              <a:t>	</a:t>
            </a:r>
            <a:r>
              <a:rPr lang="en-US" i="0" dirty="0" err="1">
                <a:solidFill>
                  <a:srgbClr val="000000"/>
                </a:solidFill>
              </a:rPr>
              <a:t>T(</a:t>
            </a:r>
            <a:r>
              <a:rPr lang="en-US" i="0" dirty="0" err="1">
                <a:solidFill>
                  <a:srgbClr val="000000"/>
                </a:solidFill>
                <a:latin typeface="Symbol" charset="2"/>
                <a:cs typeface="Symbol" charset="2"/>
              </a:rPr>
              <a:t>t</a:t>
            </a:r>
            <a:r>
              <a:rPr lang="en-US" i="0" dirty="0">
                <a:solidFill>
                  <a:srgbClr val="000000"/>
                </a:solidFill>
              </a:rPr>
              <a:t> = 10s): </a:t>
            </a:r>
            <a:r>
              <a:rPr lang="en-US" i="0" dirty="0">
                <a:solidFill>
                  <a:srgbClr val="FF0000"/>
                </a:solidFill>
              </a:rPr>
              <a:t>Glass temperature </a:t>
            </a:r>
            <a:r>
              <a:rPr lang="en-US" i="0" dirty="0">
                <a:solidFill>
                  <a:srgbClr val="000000"/>
                </a:solidFill>
              </a:rPr>
              <a:t>T</a:t>
            </a:r>
            <a:r>
              <a:rPr lang="en-US" i="0" baseline="-25000" dirty="0">
                <a:solidFill>
                  <a:srgbClr val="000000"/>
                </a:solidFill>
              </a:rPr>
              <a:t>G</a:t>
            </a:r>
          </a:p>
          <a:p>
            <a:r>
              <a:rPr lang="en-US" i="0" dirty="0"/>
              <a:t>Glass: Mechanically solid, but structured like a liquid (no unit cell)</a:t>
            </a:r>
          </a:p>
          <a:p>
            <a:endParaRPr lang="en-US" sz="800" i="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5638800" y="762000"/>
            <a:ext cx="4709264" cy="710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GB" i="0" dirty="0"/>
              <a:t>‘Strong’ glasses:</a:t>
            </a:r>
          </a:p>
          <a:p>
            <a:r>
              <a:rPr lang="en-GB" i="0" dirty="0"/>
              <a:t>Arrhenius behaviour </a:t>
            </a:r>
            <a:r>
              <a:rPr lang="en-GB" i="0" dirty="0" err="1">
                <a:latin typeface="Symbol" charset="2"/>
                <a:cs typeface="Symbol" charset="2"/>
              </a:rPr>
              <a:t>h</a:t>
            </a:r>
            <a:r>
              <a:rPr lang="en-GB" i="0" dirty="0">
                <a:latin typeface="Symbol" charset="2"/>
                <a:cs typeface="Symbol" charset="2"/>
              </a:rPr>
              <a:t> ~ </a:t>
            </a:r>
            <a:r>
              <a:rPr lang="en-GB" i="0" dirty="0" err="1">
                <a:latin typeface="Symbol" charset="2"/>
                <a:cs typeface="Symbol" charset="2"/>
              </a:rPr>
              <a:t>t</a:t>
            </a:r>
            <a:endParaRPr lang="en-GB" i="0" dirty="0">
              <a:latin typeface="Symbol" charset="2"/>
              <a:cs typeface="Symbol" charset="2"/>
            </a:endParaRPr>
          </a:p>
          <a:p>
            <a:endParaRPr lang="en-GB" i="0" dirty="0"/>
          </a:p>
          <a:p>
            <a:endParaRPr lang="en-GB" i="0" dirty="0"/>
          </a:p>
          <a:p>
            <a:r>
              <a:rPr lang="en-GB" i="0" dirty="0" err="1">
                <a:latin typeface="Symbol" charset="2"/>
                <a:cs typeface="Symbol" charset="2"/>
                <a:sym typeface="Wingdings"/>
              </a:rPr>
              <a:t>h</a:t>
            </a:r>
            <a:r>
              <a:rPr lang="en-GB" i="0" dirty="0">
                <a:sym typeface="Wingdings"/>
              </a:rPr>
              <a:t> </a:t>
            </a:r>
            <a:r>
              <a:rPr lang="en-US" i="0" dirty="0" err="1">
                <a:sym typeface="Wingdings"/>
              </a:rPr>
              <a:t></a:t>
            </a:r>
            <a:r>
              <a:rPr lang="en-US" i="0" dirty="0">
                <a:sym typeface="Wingdings"/>
              </a:rPr>
              <a:t> ∞ for T </a:t>
            </a:r>
            <a:r>
              <a:rPr lang="en-US" i="0" dirty="0" err="1">
                <a:sym typeface="Wingdings"/>
              </a:rPr>
              <a:t></a:t>
            </a:r>
            <a:r>
              <a:rPr lang="en-US" i="0" dirty="0">
                <a:sym typeface="Wingdings"/>
              </a:rPr>
              <a:t> 0</a:t>
            </a:r>
            <a:endParaRPr lang="en-GB" i="0" dirty="0"/>
          </a:p>
          <a:p>
            <a:endParaRPr lang="en-GB" sz="1200" i="0" dirty="0"/>
          </a:p>
          <a:p>
            <a:endParaRPr lang="en-GB" sz="1200" i="0" dirty="0"/>
          </a:p>
          <a:p>
            <a:r>
              <a:rPr lang="en-GB" i="0" dirty="0"/>
              <a:t>All polymers, and many others:</a:t>
            </a:r>
          </a:p>
          <a:p>
            <a:endParaRPr lang="en-GB" sz="1200" i="0" dirty="0"/>
          </a:p>
          <a:p>
            <a:r>
              <a:rPr lang="en-GB" i="0" dirty="0"/>
              <a:t>‘fragile’ glasses:</a:t>
            </a:r>
          </a:p>
          <a:p>
            <a:r>
              <a:rPr lang="en-GB" b="1" i="0" dirty="0">
                <a:solidFill>
                  <a:srgbClr val="FF0000"/>
                </a:solidFill>
              </a:rPr>
              <a:t>Vogel- </a:t>
            </a:r>
            <a:r>
              <a:rPr lang="en-GB" b="1" i="0" dirty="0" err="1">
                <a:solidFill>
                  <a:srgbClr val="FF0000"/>
                </a:solidFill>
              </a:rPr>
              <a:t>Fulcher</a:t>
            </a:r>
            <a:r>
              <a:rPr lang="en-GB" b="1" i="0" dirty="0">
                <a:solidFill>
                  <a:srgbClr val="FF0000"/>
                </a:solidFill>
              </a:rPr>
              <a:t> (VF) </a:t>
            </a:r>
          </a:p>
          <a:p>
            <a:r>
              <a:rPr lang="en-GB" i="0" dirty="0">
                <a:latin typeface="+mn-lt"/>
                <a:sym typeface="Symbol" charset="2"/>
              </a:rPr>
              <a:t> </a:t>
            </a:r>
            <a:endParaRPr lang="en-GB" i="0" dirty="0"/>
          </a:p>
          <a:p>
            <a:endParaRPr lang="en-GB" i="0" dirty="0"/>
          </a:p>
          <a:p>
            <a:endParaRPr lang="en-GB" i="0" dirty="0"/>
          </a:p>
          <a:p>
            <a:pPr>
              <a:buFont typeface="Symbol" charset="2"/>
              <a:buChar char="h"/>
            </a:pPr>
            <a:r>
              <a:rPr lang="en-US" i="0" dirty="0">
                <a:sym typeface="Wingdings"/>
              </a:rPr>
              <a:t> </a:t>
            </a:r>
            <a:r>
              <a:rPr lang="en-US" i="0" dirty="0" err="1">
                <a:sym typeface="Wingdings"/>
              </a:rPr>
              <a:t></a:t>
            </a:r>
            <a:r>
              <a:rPr lang="en-US" i="0" dirty="0">
                <a:sym typeface="Wingdings"/>
              </a:rPr>
              <a:t> ∞ for T </a:t>
            </a:r>
            <a:r>
              <a:rPr lang="en-US" i="0" dirty="0" err="1">
                <a:sym typeface="Wingdings"/>
              </a:rPr>
              <a:t></a:t>
            </a:r>
            <a:r>
              <a:rPr lang="en-US" i="0" dirty="0">
                <a:sym typeface="Wingdings"/>
              </a:rPr>
              <a:t> T</a:t>
            </a:r>
            <a:r>
              <a:rPr lang="en-US" i="0" baseline="-25000" dirty="0">
                <a:sym typeface="Wingdings"/>
              </a:rPr>
              <a:t>VF</a:t>
            </a:r>
            <a:r>
              <a:rPr lang="en-US" i="0" dirty="0">
                <a:sym typeface="Wingdings"/>
              </a:rPr>
              <a:t> &gt; 0</a:t>
            </a:r>
          </a:p>
          <a:p>
            <a:endParaRPr lang="en-US" sz="1200" i="0" dirty="0">
              <a:sym typeface="Wingdings"/>
            </a:endParaRPr>
          </a:p>
          <a:p>
            <a:r>
              <a:rPr lang="en-US" i="0" dirty="0">
                <a:sym typeface="Wingdings"/>
              </a:rPr>
              <a:t>T</a:t>
            </a:r>
            <a:r>
              <a:rPr lang="en-US" i="0" baseline="-25000" dirty="0">
                <a:sym typeface="Wingdings"/>
              </a:rPr>
              <a:t>VF</a:t>
            </a:r>
            <a:r>
              <a:rPr lang="en-US" i="0" dirty="0">
                <a:sym typeface="Wingdings"/>
              </a:rPr>
              <a:t> ≈ T</a:t>
            </a:r>
            <a:r>
              <a:rPr lang="en-US" i="0" baseline="-25000" dirty="0">
                <a:sym typeface="Wingdings"/>
              </a:rPr>
              <a:t>G</a:t>
            </a:r>
            <a:r>
              <a:rPr lang="en-US" i="0" dirty="0">
                <a:sym typeface="Wingdings"/>
              </a:rPr>
              <a:t> – 50K</a:t>
            </a:r>
            <a:endParaRPr lang="en-GB" i="0" baseline="-25000" dirty="0"/>
          </a:p>
          <a:p>
            <a:endParaRPr lang="en-GB" i="0" dirty="0"/>
          </a:p>
          <a:p>
            <a:endParaRPr lang="en-GB" i="0" dirty="0"/>
          </a:p>
          <a:p>
            <a:endParaRPr lang="en-GB" i="0" dirty="0"/>
          </a:p>
          <a:p>
            <a:endParaRPr lang="en-GB" i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38200"/>
            <a:ext cx="5564454" cy="5314054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6024563" y="1524000"/>
          <a:ext cx="2224087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54" name="Equation" r:id="rId5" imgW="876300" imgH="330200" progId="Equation.3">
                  <p:embed/>
                </p:oleObj>
              </mc:Choice>
              <mc:Fallback>
                <p:oleObj name="Equation" r:id="rId5" imgW="876300" imgH="330200" progId="Equation.3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4563" y="1524000"/>
                        <a:ext cx="2224087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6172200" y="4495800"/>
          <a:ext cx="2579077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55" name="Equation" r:id="rId7" imgW="1016000" imgH="330200" progId="Equation.3">
                  <p:embed/>
                </p:oleObj>
              </mc:Choice>
              <mc:Fallback>
                <p:oleObj name="Equation" r:id="rId7" imgW="1016000" imgH="33020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4495800"/>
                        <a:ext cx="2579077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38200" y="152400"/>
            <a:ext cx="7817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0" dirty="0" err="1">
                <a:latin typeface="Arial"/>
                <a:cs typeface="Arial"/>
              </a:rPr>
              <a:t>T</a:t>
            </a:r>
            <a:r>
              <a:rPr lang="en-US" sz="3600" i="0" baseline="-25000" dirty="0" err="1">
                <a:latin typeface="Arial"/>
                <a:cs typeface="Arial"/>
              </a:rPr>
              <a:t>g</a:t>
            </a:r>
            <a:r>
              <a:rPr lang="en-US" sz="3600" i="0" dirty="0">
                <a:latin typeface="Arial"/>
                <a:cs typeface="Arial"/>
              </a:rPr>
              <a:t> Mechanics: </a:t>
            </a:r>
            <a:r>
              <a:rPr lang="en-US" sz="3600" i="0" dirty="0" err="1">
                <a:latin typeface="Symbol" charset="2"/>
                <a:cs typeface="Symbol" charset="2"/>
              </a:rPr>
              <a:t>h</a:t>
            </a:r>
            <a:r>
              <a:rPr lang="en-US" sz="3600" i="0" dirty="0" err="1"/>
              <a:t>(T</a:t>
            </a:r>
            <a:r>
              <a:rPr lang="en-US" sz="3600" i="0" dirty="0"/>
              <a:t>) at glass transition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2400" y="6472535"/>
            <a:ext cx="5322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/>
              <a:t>No ‘glass blowing’ with fragile glasses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0" y="0"/>
            <a:ext cx="9906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Polymer glasses:</a:t>
            </a:r>
            <a:r>
              <a:rPr kumimoji="0" lang="en-GB" sz="4000" b="0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GB" sz="4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WLF 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990600"/>
            <a:ext cx="93726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742950" lvl="1" indent="-285750" eaLnBrk="1" hangingPunct="1">
              <a:spcBef>
                <a:spcPct val="20000"/>
              </a:spcBef>
              <a:buFontTx/>
              <a:buChar char="–"/>
              <a:defRPr/>
            </a:pPr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Fragile glass viscosity </a:t>
            </a:r>
            <a:r>
              <a:rPr lang="en-GB" i="0" kern="0" dirty="0" err="1">
                <a:latin typeface="Symbol" charset="2"/>
                <a:cs typeface="Symbol" charset="2"/>
              </a:rPr>
              <a:t>h</a:t>
            </a:r>
            <a:r>
              <a:rPr lang="en-GB" i="0" kern="0" dirty="0">
                <a:latin typeface="Symbol" charset="2"/>
                <a:cs typeface="Symbol" charset="2"/>
              </a:rPr>
              <a:t> </a:t>
            </a:r>
            <a:r>
              <a:rPr kumimoji="0" lang="en-GB" b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vs. </a:t>
            </a:r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T scales with VF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lang="en-GB" i="0" kern="0" dirty="0">
                <a:latin typeface="+mn-lt"/>
                <a:ea typeface="+mn-ea"/>
              </a:rPr>
              <a:t>R</a:t>
            </a:r>
            <a:r>
              <a:rPr kumimoji="0" lang="en-GB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elaxation</a:t>
            </a:r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 time </a:t>
            </a:r>
            <a:r>
              <a:rPr kumimoji="0" lang="en-GB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ymbol" charset="2"/>
                <a:ea typeface="+mn-ea"/>
                <a:cs typeface="Symbol" charset="2"/>
              </a:rPr>
              <a:t>t</a:t>
            </a:r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 ~ </a:t>
            </a:r>
            <a:r>
              <a:rPr kumimoji="0" lang="en-GB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ymbol" charset="2"/>
                <a:ea typeface="+mn-ea"/>
                <a:cs typeface="Symbol" charset="2"/>
              </a:rPr>
              <a:t>h</a:t>
            </a:r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ymbol" charset="2"/>
                <a:ea typeface="+mn-ea"/>
                <a:cs typeface="Symbol" charset="2"/>
              </a:rPr>
              <a:t>, </a:t>
            </a:r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ymbol" charset="2"/>
              </a:rPr>
              <a:t>apply VF for </a:t>
            </a:r>
            <a:r>
              <a:rPr kumimoji="0" lang="en-GB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ymbol" charset="2"/>
                <a:ea typeface="+mn-ea"/>
                <a:cs typeface="Symbol" charset="2"/>
              </a:rPr>
              <a:t>t</a:t>
            </a:r>
            <a:r>
              <a:rPr kumimoji="0" lang="en-GB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ymbol" charset="2"/>
              </a:rPr>
              <a:t>(T</a:t>
            </a:r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ymbol" charset="2"/>
              </a:rPr>
              <a:t>), referenced to </a:t>
            </a:r>
            <a:r>
              <a:rPr kumimoji="0" lang="en-GB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ymbol" charset="2"/>
                <a:ea typeface="+mn-ea"/>
                <a:cs typeface="Symbol" charset="2"/>
              </a:rPr>
              <a:t>t</a:t>
            </a:r>
            <a:r>
              <a:rPr kumimoji="0" lang="en-GB" b="0" i="0" u="none" strike="noStrike" kern="0" cap="none" spc="0" normalizeH="0" baseline="-250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ymbol" charset="2"/>
              </a:rPr>
              <a:t>G</a:t>
            </a:r>
            <a:r>
              <a:rPr kumimoji="0" lang="en-GB" b="0" i="0" u="none" strike="noStrike" kern="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ymbol" charset="2"/>
              </a:rPr>
              <a:t> </a:t>
            </a:r>
            <a:r>
              <a:rPr kumimoji="0" lang="en-GB" sz="2800" b="1" i="0" u="none" strike="noStrike" kern="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n-ea"/>
                <a:cs typeface="Symbol" charset="2"/>
              </a:rPr>
              <a:t>P4.1</a:t>
            </a:r>
            <a:endParaRPr kumimoji="0" lang="en-GB" sz="2800" b="1" i="0" u="none" strike="noStrike" kern="0" cap="none" spc="0" normalizeH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GB" sz="2800" b="0" i="0" u="none" strike="noStrike" kern="0" cap="none" spc="0" normalizeH="0" baseline="30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0" y="3585310"/>
            <a:ext cx="9906000" cy="345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000" i="0" dirty="0"/>
              <a:t>		C</a:t>
            </a:r>
            <a:r>
              <a:rPr lang="en-US" sz="2000" i="0" baseline="-25000" dirty="0"/>
              <a:t>1</a:t>
            </a:r>
            <a:r>
              <a:rPr lang="en-US" sz="2000" i="0" dirty="0"/>
              <a:t>, C</a:t>
            </a:r>
            <a:r>
              <a:rPr lang="en-US" sz="2000" i="0" baseline="-25000" dirty="0"/>
              <a:t>2</a:t>
            </a:r>
            <a:r>
              <a:rPr lang="en-US" sz="2000" i="0" dirty="0"/>
              <a:t> near- universal:  </a:t>
            </a:r>
            <a:r>
              <a:rPr lang="en-US" sz="2000" dirty="0">
                <a:solidFill>
                  <a:srgbClr val="FF0000"/>
                </a:solidFill>
              </a:rPr>
              <a:t>C</a:t>
            </a:r>
            <a:r>
              <a:rPr lang="en-US" sz="2000" i="0" baseline="-25000" dirty="0">
                <a:solidFill>
                  <a:srgbClr val="FF0000"/>
                </a:solidFill>
              </a:rPr>
              <a:t>1</a:t>
            </a:r>
            <a:r>
              <a:rPr lang="en-US" sz="2000" i="0" dirty="0">
                <a:solidFill>
                  <a:srgbClr val="FF0000"/>
                </a:solidFill>
              </a:rPr>
              <a:t> = 17.4 and </a:t>
            </a:r>
            <a:r>
              <a:rPr lang="en-US" sz="2000" dirty="0">
                <a:solidFill>
                  <a:srgbClr val="FF0000"/>
                </a:solidFill>
              </a:rPr>
              <a:t>C</a:t>
            </a:r>
            <a:r>
              <a:rPr lang="en-US" sz="2000" i="0" baseline="-25000" dirty="0">
                <a:solidFill>
                  <a:srgbClr val="FF0000"/>
                </a:solidFill>
              </a:rPr>
              <a:t>2</a:t>
            </a:r>
            <a:r>
              <a:rPr lang="en-US" sz="2000" i="0" dirty="0">
                <a:solidFill>
                  <a:srgbClr val="FF0000"/>
                </a:solidFill>
              </a:rPr>
              <a:t> = 51.6 K = T</a:t>
            </a:r>
            <a:r>
              <a:rPr lang="en-US" sz="2000" i="0" baseline="-25000" dirty="0">
                <a:solidFill>
                  <a:srgbClr val="FF0000"/>
                </a:solidFill>
              </a:rPr>
              <a:t>G</a:t>
            </a:r>
            <a:r>
              <a:rPr lang="en-US" sz="2000" i="0" dirty="0">
                <a:solidFill>
                  <a:srgbClr val="FF0000"/>
                </a:solidFill>
              </a:rPr>
              <a:t> – T</a:t>
            </a:r>
            <a:r>
              <a:rPr lang="en-US" sz="2000" i="0" baseline="-25000" dirty="0">
                <a:solidFill>
                  <a:srgbClr val="FF0000"/>
                </a:solidFill>
              </a:rPr>
              <a:t>VF</a:t>
            </a:r>
          </a:p>
          <a:p>
            <a:endParaRPr lang="en-US" sz="2000" i="0" baseline="-25000" dirty="0"/>
          </a:p>
          <a:p>
            <a:r>
              <a:rPr lang="en-US" sz="2000" i="0" dirty="0"/>
              <a:t> </a:t>
            </a:r>
            <a:r>
              <a:rPr lang="en-US" sz="3200" i="0" dirty="0" err="1"/>
              <a:t>a</a:t>
            </a:r>
            <a:r>
              <a:rPr lang="en-US" sz="3200" i="0" baseline="-25000" dirty="0" err="1"/>
              <a:t>T</a:t>
            </a:r>
            <a:r>
              <a:rPr lang="en-US" sz="3200" i="0" dirty="0"/>
              <a:t> : </a:t>
            </a:r>
            <a:r>
              <a:rPr lang="en-US" sz="3200" b="1" i="0" dirty="0"/>
              <a:t>Williams- </a:t>
            </a:r>
            <a:r>
              <a:rPr lang="en-US" sz="3200" b="1" i="0" dirty="0" err="1"/>
              <a:t>Landel</a:t>
            </a:r>
            <a:r>
              <a:rPr lang="en-US" sz="3200" b="1" i="0" dirty="0"/>
              <a:t>- Ferry </a:t>
            </a:r>
            <a:r>
              <a:rPr lang="en-US" sz="3200" i="0" dirty="0"/>
              <a:t>(WLF) </a:t>
            </a:r>
            <a:r>
              <a:rPr lang="en-US" i="0" dirty="0"/>
              <a:t>scaling factor  </a:t>
            </a:r>
            <a:endParaRPr lang="en-US" sz="2800" b="1" i="0" dirty="0">
              <a:solidFill>
                <a:srgbClr val="FF0000"/>
              </a:solidFill>
            </a:endParaRPr>
          </a:p>
          <a:p>
            <a:r>
              <a:rPr lang="en-US" i="0" dirty="0"/>
              <a:t> 	aka </a:t>
            </a:r>
            <a:r>
              <a:rPr lang="en-US" sz="2800" i="0" dirty="0">
                <a:solidFill>
                  <a:srgbClr val="FF0000"/>
                </a:solidFill>
              </a:rPr>
              <a:t>‘time- temperature superposition’</a:t>
            </a:r>
            <a:r>
              <a:rPr lang="en-US" sz="3200" i="0" dirty="0">
                <a:solidFill>
                  <a:srgbClr val="FF0000"/>
                </a:solidFill>
              </a:rPr>
              <a:t>		</a:t>
            </a:r>
            <a:r>
              <a:rPr lang="en-US" sz="2800" b="1" i="0" dirty="0">
                <a:solidFill>
                  <a:srgbClr val="FF0000"/>
                </a:solidFill>
              </a:rPr>
              <a:t>P4.2</a:t>
            </a:r>
          </a:p>
          <a:p>
            <a:endParaRPr lang="en-US" sz="1200" i="0" dirty="0"/>
          </a:p>
          <a:p>
            <a:r>
              <a:rPr lang="en-US" i="0" dirty="0"/>
              <a:t>Logically equivalent to VF, again divergence </a:t>
            </a:r>
            <a:r>
              <a:rPr lang="en-US" i="0" dirty="0" err="1"/>
              <a:t>a</a:t>
            </a:r>
            <a:r>
              <a:rPr lang="en-US" i="0" baseline="-25000" dirty="0" err="1"/>
              <a:t>T</a:t>
            </a:r>
            <a:r>
              <a:rPr lang="en-US" i="0" dirty="0"/>
              <a:t> </a:t>
            </a:r>
            <a:r>
              <a:rPr lang="en-US" i="0" dirty="0" err="1">
                <a:sym typeface="Wingdings"/>
              </a:rPr>
              <a:t></a:t>
            </a:r>
            <a:r>
              <a:rPr lang="en-US" i="0" dirty="0">
                <a:sym typeface="Wingdings"/>
              </a:rPr>
              <a:t> ∞ ~ 50K below </a:t>
            </a:r>
            <a:r>
              <a:rPr lang="en-US" i="0" dirty="0" err="1">
                <a:sym typeface="Wingdings"/>
              </a:rPr>
              <a:t>T</a:t>
            </a:r>
            <a:r>
              <a:rPr lang="en-US" i="0" baseline="-25000" dirty="0" err="1">
                <a:sym typeface="Wingdings"/>
              </a:rPr>
              <a:t>g</a:t>
            </a:r>
            <a:endParaRPr lang="en-US" i="0" baseline="-25000" dirty="0">
              <a:sym typeface="Wingdings"/>
            </a:endParaRPr>
          </a:p>
          <a:p>
            <a:endParaRPr lang="en-US" i="0" baseline="-25000" dirty="0">
              <a:sym typeface="Wingdings"/>
            </a:endParaRPr>
          </a:p>
          <a:p>
            <a:r>
              <a:rPr lang="en-US" i="0" dirty="0"/>
              <a:t>Engineering: Material </a:t>
            </a:r>
            <a:r>
              <a:rPr lang="en-US" i="0" dirty="0" err="1" smtClean="0"/>
              <a:t>mouldable</a:t>
            </a:r>
            <a:r>
              <a:rPr lang="zh-CN" altLang="en-US" i="0" dirty="0" smtClean="0"/>
              <a:t>（可塑）</a:t>
            </a:r>
            <a:r>
              <a:rPr lang="en-US" i="0" dirty="0" smtClean="0"/>
              <a:t> </a:t>
            </a:r>
            <a:r>
              <a:rPr lang="en-US" i="0" dirty="0"/>
              <a:t>at high T / keep shape at </a:t>
            </a:r>
            <a:r>
              <a:rPr lang="en-US" i="0" dirty="0" smtClean="0"/>
              <a:t>ambient</a:t>
            </a:r>
            <a:r>
              <a:rPr lang="zh-CN" altLang="en-US" i="0" dirty="0" smtClean="0"/>
              <a:t>（周围）</a:t>
            </a:r>
            <a:r>
              <a:rPr lang="en-US" i="0" dirty="0" smtClean="0"/>
              <a:t> </a:t>
            </a:r>
            <a:r>
              <a:rPr lang="en-US" i="0" dirty="0"/>
              <a:t>T: 	</a:t>
            </a:r>
            <a:r>
              <a:rPr lang="en-US" i="0" dirty="0">
                <a:solidFill>
                  <a:srgbClr val="FF0000"/>
                </a:solidFill>
              </a:rPr>
              <a:t>‘Thermoplastics’ (‘Plastics’ for short)</a:t>
            </a:r>
          </a:p>
          <a:p>
            <a:endParaRPr lang="en-US" sz="1600" i="0" baseline="-25000" dirty="0"/>
          </a:p>
          <a:p>
            <a:endParaRPr lang="en-US" sz="1600" i="0" baseline="-25000" dirty="0"/>
          </a:p>
        </p:txBody>
      </p:sp>
      <p:graphicFrame>
        <p:nvGraphicFramePr>
          <p:cNvPr id="64517" name="Object 5"/>
          <p:cNvGraphicFramePr>
            <a:graphicFrameLocks noChangeAspect="1"/>
          </p:cNvGraphicFramePr>
          <p:nvPr/>
        </p:nvGraphicFramePr>
        <p:xfrm>
          <a:off x="609600" y="2133600"/>
          <a:ext cx="5345548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08" name="Equation" r:id="rId3" imgW="1447800" imgH="330200" progId="Equation.3">
                  <p:embed/>
                </p:oleObj>
              </mc:Choice>
              <mc:Fallback>
                <p:oleObj name="Equation" r:id="rId3" imgW="1447800" imgH="3302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133600"/>
                        <a:ext cx="5345548" cy="1219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629400" y="2362200"/>
            <a:ext cx="3050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0" dirty="0" err="1">
                <a:latin typeface="Symbol" charset="2"/>
                <a:cs typeface="Symbol" charset="2"/>
              </a:rPr>
              <a:t>t</a:t>
            </a:r>
            <a:r>
              <a:rPr lang="en-US" sz="1800" i="0" dirty="0" err="1"/>
              <a:t>(T</a:t>
            </a:r>
            <a:r>
              <a:rPr lang="en-US" sz="1800" i="0" dirty="0"/>
              <a:t>) / </a:t>
            </a:r>
            <a:r>
              <a:rPr lang="en-US" sz="1800" i="0" dirty="0" err="1">
                <a:latin typeface="Symbol" charset="2"/>
                <a:cs typeface="Symbol" charset="2"/>
              </a:rPr>
              <a:t>t</a:t>
            </a:r>
            <a:r>
              <a:rPr lang="en-US" sz="1800" i="0" baseline="-25000" dirty="0" err="1"/>
              <a:t>G</a:t>
            </a:r>
            <a:r>
              <a:rPr lang="en-US" sz="1800" i="0" dirty="0"/>
              <a:t> : </a:t>
            </a:r>
          </a:p>
          <a:p>
            <a:r>
              <a:rPr lang="en-US" sz="1800" i="0" dirty="0"/>
              <a:t>Relaxation times at T / at T</a:t>
            </a:r>
            <a:r>
              <a:rPr lang="en-US" sz="1800" i="0" baseline="-25000" dirty="0"/>
              <a:t>G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0"/>
            <a:ext cx="8420100" cy="1143000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baseline="-25000" dirty="0"/>
              <a:t>G</a:t>
            </a:r>
            <a:r>
              <a:rPr lang="en-US" dirty="0"/>
              <a:t> </a:t>
            </a:r>
            <a:r>
              <a:rPr lang="en-US" i="1" dirty="0"/>
              <a:t>vs. </a:t>
            </a:r>
            <a:r>
              <a:rPr lang="en-US" dirty="0"/>
              <a:t>Phase transitions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52400" y="1143000"/>
            <a:ext cx="4133850" cy="4343400"/>
          </a:xfrm>
        </p:spPr>
        <p:txBody>
          <a:bodyPr/>
          <a:lstStyle/>
          <a:p>
            <a:r>
              <a:rPr lang="en-US" sz="2400" dirty="0"/>
              <a:t>First order PT</a:t>
            </a:r>
          </a:p>
          <a:p>
            <a:pPr lvl="1"/>
            <a:r>
              <a:rPr lang="en-US" sz="2000" dirty="0"/>
              <a:t>Discontinuity in (∂</a:t>
            </a:r>
            <a:r>
              <a:rPr lang="en-US" sz="2000" i="1" dirty="0"/>
              <a:t>G</a:t>
            </a:r>
            <a:r>
              <a:rPr lang="en-US" sz="2000" dirty="0"/>
              <a:t>/∂</a:t>
            </a:r>
            <a:r>
              <a:rPr lang="en-US" sz="2000" i="1" dirty="0" err="1"/>
              <a:t>p</a:t>
            </a:r>
            <a:r>
              <a:rPr lang="en-US" sz="2000" dirty="0" err="1"/>
              <a:t>)</a:t>
            </a:r>
            <a:r>
              <a:rPr lang="en-US" sz="2000" i="1" baseline="-25000" dirty="0" err="1"/>
              <a:t>T</a:t>
            </a:r>
            <a:r>
              <a:rPr lang="en-US" sz="2000" dirty="0"/>
              <a:t> = </a:t>
            </a:r>
            <a:r>
              <a:rPr lang="en-US" sz="2000" i="1" dirty="0"/>
              <a:t>V</a:t>
            </a:r>
            <a:endParaRPr lang="en-US" sz="2000" dirty="0"/>
          </a:p>
          <a:p>
            <a:pPr lvl="1"/>
            <a:r>
              <a:rPr lang="en-US" sz="2000" dirty="0"/>
              <a:t>Discontinuity in (∂</a:t>
            </a:r>
            <a:r>
              <a:rPr lang="en-US" sz="2000" i="1" dirty="0"/>
              <a:t>G</a:t>
            </a:r>
            <a:r>
              <a:rPr lang="en-US" sz="2000" dirty="0"/>
              <a:t>/∂</a:t>
            </a:r>
            <a:r>
              <a:rPr lang="en-US" sz="2000" i="1" dirty="0" err="1"/>
              <a:t>T</a:t>
            </a:r>
            <a:r>
              <a:rPr lang="en-US" sz="2000" dirty="0" err="1"/>
              <a:t>)</a:t>
            </a:r>
            <a:r>
              <a:rPr lang="en-US" sz="2000" i="1" baseline="-25000" dirty="0" err="1"/>
              <a:t>p</a:t>
            </a:r>
            <a:r>
              <a:rPr lang="en-US" sz="2000" dirty="0"/>
              <a:t> = </a:t>
            </a:r>
            <a:r>
              <a:rPr lang="en-US" sz="2000" i="1" dirty="0"/>
              <a:t>S</a:t>
            </a:r>
          </a:p>
          <a:p>
            <a:pPr lvl="1">
              <a:buNone/>
            </a:pPr>
            <a:r>
              <a:rPr lang="en-US" sz="2000" i="1" dirty="0">
                <a:solidFill>
                  <a:srgbClr val="FF0000"/>
                </a:solidFill>
              </a:rPr>
              <a:t>‘1</a:t>
            </a:r>
            <a:r>
              <a:rPr lang="en-US" sz="2000" i="1" baseline="30000" dirty="0">
                <a:solidFill>
                  <a:srgbClr val="FF0000"/>
                </a:solidFill>
              </a:rPr>
              <a:t>st</a:t>
            </a:r>
            <a:r>
              <a:rPr lang="en-US" sz="2000" i="1" dirty="0">
                <a:solidFill>
                  <a:srgbClr val="FF0000"/>
                </a:solidFill>
              </a:rPr>
              <a:t> derivatives of G’</a:t>
            </a:r>
            <a:r>
              <a:rPr lang="en-US" sz="2000" dirty="0">
                <a:solidFill>
                  <a:srgbClr val="FF0000"/>
                </a:solidFill>
              </a:rPr>
              <a:t>  </a:t>
            </a:r>
          </a:p>
          <a:p>
            <a:pPr lvl="1">
              <a:buNone/>
            </a:pPr>
            <a:r>
              <a:rPr lang="en-US" sz="1800" dirty="0">
                <a:solidFill>
                  <a:srgbClr val="FF0000"/>
                </a:solidFill>
              </a:rPr>
              <a:t>			(Gibbs enthalpy)</a:t>
            </a:r>
          </a:p>
          <a:p>
            <a:pPr lvl="1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lvl="1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lvl="1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6020" name="Rectangle 4"/>
          <p:cNvSpPr>
            <a:spLocks noGrp="1" noChangeArrowheads="1"/>
          </p:cNvSpPr>
          <p:nvPr>
            <p:ph sz="half" idx="2"/>
          </p:nvPr>
        </p:nvSpPr>
        <p:spPr>
          <a:xfrm>
            <a:off x="0" y="3505200"/>
            <a:ext cx="4572000" cy="4114800"/>
          </a:xfrm>
        </p:spPr>
        <p:txBody>
          <a:bodyPr/>
          <a:lstStyle/>
          <a:p>
            <a:r>
              <a:rPr lang="en-US" sz="2400" dirty="0"/>
              <a:t>Second order PT</a:t>
            </a:r>
          </a:p>
          <a:p>
            <a:pPr lvl="1"/>
            <a:r>
              <a:rPr lang="en-US" sz="2000" dirty="0"/>
              <a:t>Discontinuity in (∂</a:t>
            </a:r>
            <a:r>
              <a:rPr lang="en-US" sz="2000" i="1" dirty="0"/>
              <a:t>V</a:t>
            </a:r>
            <a:r>
              <a:rPr lang="en-US" sz="2000" dirty="0"/>
              <a:t>/∂</a:t>
            </a:r>
            <a:r>
              <a:rPr lang="en-US" sz="2000" i="1" dirty="0"/>
              <a:t>T</a:t>
            </a:r>
            <a:r>
              <a:rPr lang="en-US" sz="2000" dirty="0"/>
              <a:t>)</a:t>
            </a:r>
            <a:r>
              <a:rPr lang="en-US" sz="2000" i="1" baseline="-25000" dirty="0"/>
              <a:t>p</a:t>
            </a:r>
            <a:r>
              <a:rPr lang="en-US" sz="2000" dirty="0"/>
              <a:t> = </a:t>
            </a:r>
            <a:r>
              <a:rPr lang="en-US" sz="2000" i="1" dirty="0" err="1">
                <a:latin typeface="Symbol" charset="2"/>
                <a:cs typeface="Symbol" charset="2"/>
              </a:rPr>
              <a:t>b</a:t>
            </a:r>
            <a:r>
              <a:rPr lang="en-US" sz="2000" i="1" dirty="0" err="1"/>
              <a:t>V</a:t>
            </a:r>
            <a:endParaRPr lang="en-US" sz="2000" i="1" dirty="0"/>
          </a:p>
          <a:p>
            <a:pPr lvl="1"/>
            <a:r>
              <a:rPr lang="en-US" sz="2000" dirty="0"/>
              <a:t>Discontinuity in −(∂</a:t>
            </a:r>
            <a:r>
              <a:rPr lang="en-US" sz="2000" i="1" dirty="0"/>
              <a:t>V</a:t>
            </a:r>
            <a:r>
              <a:rPr lang="en-US" sz="2000" dirty="0"/>
              <a:t>/∂</a:t>
            </a:r>
            <a:r>
              <a:rPr lang="en-US" sz="2000" i="1" dirty="0"/>
              <a:t>p</a:t>
            </a:r>
            <a:r>
              <a:rPr lang="en-US" sz="2000" dirty="0"/>
              <a:t>)</a:t>
            </a:r>
            <a:r>
              <a:rPr lang="en-US" sz="2000" i="1" baseline="-25000" dirty="0"/>
              <a:t>T</a:t>
            </a:r>
            <a:r>
              <a:rPr lang="en-US" sz="2000" dirty="0"/>
              <a:t> = </a:t>
            </a:r>
            <a:r>
              <a:rPr lang="en-US" sz="2000" i="1" dirty="0">
                <a:latin typeface="Symbol" charset="2"/>
                <a:cs typeface="Symbol" charset="2"/>
              </a:rPr>
              <a:t>k</a:t>
            </a:r>
            <a:r>
              <a:rPr lang="en-US" sz="2000" i="1" dirty="0"/>
              <a:t>V</a:t>
            </a:r>
          </a:p>
          <a:p>
            <a:pPr lvl="1"/>
            <a:r>
              <a:rPr lang="en-US" sz="2000" dirty="0"/>
              <a:t>Discontinuity in (∂</a:t>
            </a:r>
            <a:r>
              <a:rPr lang="en-US" sz="2000" i="1" dirty="0"/>
              <a:t>S</a:t>
            </a:r>
            <a:r>
              <a:rPr lang="en-US" sz="2000" dirty="0"/>
              <a:t>/∂</a:t>
            </a:r>
            <a:r>
              <a:rPr lang="en-US" sz="2000" i="1" dirty="0"/>
              <a:t>T</a:t>
            </a:r>
            <a:r>
              <a:rPr lang="en-US" sz="2000" dirty="0"/>
              <a:t>)</a:t>
            </a:r>
            <a:r>
              <a:rPr lang="en-US" sz="2000" i="1" baseline="-25000" dirty="0"/>
              <a:t>p</a:t>
            </a:r>
            <a:r>
              <a:rPr lang="en-US" sz="2000" dirty="0"/>
              <a:t> = </a:t>
            </a:r>
            <a:r>
              <a:rPr lang="en-US" sz="2000" i="1" dirty="0"/>
              <a:t>c</a:t>
            </a:r>
            <a:r>
              <a:rPr lang="en-US" sz="2000" i="1" baseline="-25000" dirty="0"/>
              <a:t>p</a:t>
            </a:r>
            <a:r>
              <a:rPr lang="en-US" sz="2000" dirty="0"/>
              <a:t>/</a:t>
            </a:r>
            <a:r>
              <a:rPr lang="en-US" sz="2000" i="1" dirty="0"/>
              <a:t>T</a:t>
            </a:r>
          </a:p>
          <a:p>
            <a:pPr lvl="1">
              <a:buNone/>
            </a:pPr>
            <a:r>
              <a:rPr lang="en-US" sz="2000" i="1" dirty="0">
                <a:solidFill>
                  <a:srgbClr val="FF0000"/>
                </a:solidFill>
              </a:rPr>
              <a:t>‘2</a:t>
            </a:r>
            <a:r>
              <a:rPr lang="en-US" sz="2000" i="1" baseline="30000" dirty="0">
                <a:solidFill>
                  <a:srgbClr val="FF0000"/>
                </a:solidFill>
              </a:rPr>
              <a:t>nd</a:t>
            </a:r>
            <a:r>
              <a:rPr lang="en-US" sz="2000" i="1" dirty="0">
                <a:solidFill>
                  <a:srgbClr val="FF0000"/>
                </a:solidFill>
              </a:rPr>
              <a:t> derivatives of G’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2479" y="5730007"/>
            <a:ext cx="89258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Both 1</a:t>
            </a:r>
            <a:r>
              <a:rPr lang="en-US" baseline="30000" dirty="0"/>
              <a:t>st</a:t>
            </a:r>
            <a:r>
              <a:rPr lang="en-US" dirty="0"/>
              <a:t>/2</a:t>
            </a:r>
            <a:r>
              <a:rPr lang="en-US" baseline="30000" dirty="0"/>
              <a:t>nd</a:t>
            </a:r>
            <a:r>
              <a:rPr lang="en-US" dirty="0"/>
              <a:t> order PT: Equilibrium </a:t>
            </a:r>
            <a:r>
              <a:rPr lang="en-US" dirty="0" err="1">
                <a:sym typeface="Wingdings"/>
              </a:rPr>
              <a:t></a:t>
            </a:r>
            <a:r>
              <a:rPr lang="en-US" dirty="0">
                <a:sym typeface="Wingdings"/>
              </a:rPr>
              <a:t> (different) equilibrium</a:t>
            </a:r>
          </a:p>
          <a:p>
            <a:r>
              <a:rPr lang="en-US" dirty="0">
                <a:sym typeface="Wingdings"/>
              </a:rPr>
              <a:t>Glass transition: (non)- equilibrium  non- equilibrium: 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Not a PT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24400" y="990600"/>
            <a:ext cx="5225659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/>
              <a:t>Glass transition:</a:t>
            </a:r>
          </a:p>
          <a:p>
            <a:r>
              <a:rPr lang="en-US" i="0" dirty="0"/>
              <a:t>(different) discontinuity in 2</a:t>
            </a:r>
            <a:r>
              <a:rPr lang="en-US" i="0" baseline="30000" dirty="0"/>
              <a:t>nd</a:t>
            </a:r>
            <a:r>
              <a:rPr lang="en-US" i="0" dirty="0"/>
              <a:t> </a:t>
            </a:r>
            <a:r>
              <a:rPr lang="en-US" i="0" dirty="0" err="1"/>
              <a:t>deriv’s</a:t>
            </a:r>
            <a:r>
              <a:rPr lang="en-US" i="0" dirty="0"/>
              <a:t>.</a:t>
            </a:r>
          </a:p>
          <a:p>
            <a:r>
              <a:rPr lang="en-US" i="0" dirty="0"/>
              <a:t>(Step not divergence)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2438400"/>
            <a:ext cx="3365500" cy="2413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05400" y="4876800"/>
            <a:ext cx="4003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0" dirty="0"/>
              <a:t>Heat capacitance </a:t>
            </a:r>
            <a:r>
              <a:rPr lang="en-US" sz="1800" dirty="0"/>
              <a:t>vs. </a:t>
            </a:r>
            <a:r>
              <a:rPr lang="en-US" sz="1800" i="0" dirty="0"/>
              <a:t>T for a polymer</a:t>
            </a:r>
          </a:p>
          <a:p>
            <a:r>
              <a:rPr lang="en-US" sz="1800" i="0" dirty="0"/>
              <a:t>going through T</a:t>
            </a:r>
            <a:r>
              <a:rPr lang="en-US" sz="1800" i="0" baseline="-25000" dirty="0"/>
              <a:t>G</a:t>
            </a:r>
            <a:r>
              <a:rPr lang="en-US" sz="1800" i="0" dirty="0"/>
              <a:t>. Measured by ‘DSC’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0"/>
            <a:ext cx="8420100" cy="1143000"/>
          </a:xfrm>
        </p:spPr>
        <p:txBody>
          <a:bodyPr/>
          <a:lstStyle/>
          <a:p>
            <a:r>
              <a:rPr lang="en-US" i="1" dirty="0"/>
              <a:t>T</a:t>
            </a:r>
            <a:r>
              <a:rPr lang="en-US" baseline="-25000" dirty="0"/>
              <a:t>G</a:t>
            </a:r>
            <a:r>
              <a:rPr lang="en-US" dirty="0"/>
              <a:t>: Thermodynamics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143000"/>
            <a:ext cx="4133850" cy="4648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The glass transition is not a thermodynamic (phase) transition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It is a kinetic transition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</a:t>
            </a:r>
            <a:r>
              <a:rPr lang="en-US" baseline="-25000" dirty="0"/>
              <a:t>G</a:t>
            </a:r>
            <a:r>
              <a:rPr lang="en-US" dirty="0"/>
              <a:t> somewhat rate dependent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  <a:buNone/>
            </a:pPr>
            <a:endParaRPr lang="en-US" dirty="0"/>
          </a:p>
          <a:p>
            <a:pPr lvl="1">
              <a:lnSpc>
                <a:spcPct val="90000"/>
              </a:lnSpc>
              <a:buNone/>
            </a:pPr>
            <a:r>
              <a:rPr lang="en-US" dirty="0"/>
              <a:t>- But there’s a limit…</a:t>
            </a:r>
          </a:p>
          <a:p>
            <a:pPr lvl="1">
              <a:lnSpc>
                <a:spcPct val="90000"/>
              </a:lnSpc>
              <a:buNone/>
            </a:pPr>
            <a:endParaRPr lang="en-US" dirty="0"/>
          </a:p>
        </p:txBody>
      </p:sp>
      <p:grpSp>
        <p:nvGrpSpPr>
          <p:cNvPr id="35863" name="Group 23"/>
          <p:cNvGrpSpPr>
            <a:grpSpLocks/>
          </p:cNvGrpSpPr>
          <p:nvPr/>
        </p:nvGrpSpPr>
        <p:grpSpPr bwMode="auto">
          <a:xfrm>
            <a:off x="4800600" y="1143000"/>
            <a:ext cx="4416425" cy="3733800"/>
            <a:chOff x="3024" y="1392"/>
            <a:chExt cx="2782" cy="2352"/>
          </a:xfrm>
        </p:grpSpPr>
        <p:grpSp>
          <p:nvGrpSpPr>
            <p:cNvPr id="35848" name="Group 8"/>
            <p:cNvGrpSpPr>
              <a:grpSpLocks/>
            </p:cNvGrpSpPr>
            <p:nvPr/>
          </p:nvGrpSpPr>
          <p:grpSpPr bwMode="auto">
            <a:xfrm>
              <a:off x="3312" y="1440"/>
              <a:ext cx="2494" cy="2040"/>
              <a:chOff x="3456" y="1344"/>
              <a:chExt cx="2496" cy="1872"/>
            </a:xfrm>
          </p:grpSpPr>
          <p:sp>
            <p:nvSpPr>
              <p:cNvPr id="35846" name="Line 6"/>
              <p:cNvSpPr>
                <a:spLocks noChangeShapeType="1"/>
              </p:cNvSpPr>
              <p:nvPr/>
            </p:nvSpPr>
            <p:spPr bwMode="auto">
              <a:xfrm flipV="1">
                <a:off x="3456" y="1344"/>
                <a:ext cx="0" cy="187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47" name="Line 7"/>
              <p:cNvSpPr>
                <a:spLocks noChangeShapeType="1"/>
              </p:cNvSpPr>
              <p:nvPr/>
            </p:nvSpPr>
            <p:spPr bwMode="auto">
              <a:xfrm>
                <a:off x="3456" y="3216"/>
                <a:ext cx="24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5849" name="Text Box 9"/>
            <p:cNvSpPr txBox="1">
              <a:spLocks noChangeArrowheads="1"/>
            </p:cNvSpPr>
            <p:nvPr/>
          </p:nvSpPr>
          <p:spPr bwMode="auto">
            <a:xfrm rot="16200000">
              <a:off x="2314" y="2150"/>
              <a:ext cx="1711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i="0" dirty="0"/>
                <a:t>Volume or Entropy</a:t>
              </a:r>
            </a:p>
          </p:txBody>
        </p:sp>
        <p:sp>
          <p:nvSpPr>
            <p:cNvPr id="35850" name="Text Box 10"/>
            <p:cNvSpPr txBox="1">
              <a:spLocks noChangeArrowheads="1"/>
            </p:cNvSpPr>
            <p:nvPr/>
          </p:nvSpPr>
          <p:spPr bwMode="auto">
            <a:xfrm>
              <a:off x="4094" y="3456"/>
              <a:ext cx="147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i="0"/>
                <a:t>Temperature</a:t>
              </a:r>
            </a:p>
          </p:txBody>
        </p:sp>
        <p:grpSp>
          <p:nvGrpSpPr>
            <p:cNvPr id="35859" name="Group 19"/>
            <p:cNvGrpSpPr>
              <a:grpSpLocks/>
            </p:cNvGrpSpPr>
            <p:nvPr/>
          </p:nvGrpSpPr>
          <p:grpSpPr bwMode="auto">
            <a:xfrm>
              <a:off x="3552" y="1392"/>
              <a:ext cx="2064" cy="1872"/>
              <a:chOff x="3552" y="1392"/>
              <a:chExt cx="2064" cy="1872"/>
            </a:xfrm>
          </p:grpSpPr>
          <p:grpSp>
            <p:nvGrpSpPr>
              <p:cNvPr id="35856" name="Group 16"/>
              <p:cNvGrpSpPr>
                <a:grpSpLocks/>
              </p:cNvGrpSpPr>
              <p:nvPr/>
            </p:nvGrpSpPr>
            <p:grpSpPr bwMode="auto">
              <a:xfrm>
                <a:off x="3552" y="1392"/>
                <a:ext cx="2064" cy="1536"/>
                <a:chOff x="3504" y="1584"/>
                <a:chExt cx="2064" cy="1536"/>
              </a:xfrm>
            </p:grpSpPr>
            <p:sp>
              <p:nvSpPr>
                <p:cNvPr id="35853" name="Line 13"/>
                <p:cNvSpPr>
                  <a:spLocks noChangeShapeType="1"/>
                </p:cNvSpPr>
                <p:nvPr/>
              </p:nvSpPr>
              <p:spPr bwMode="auto">
                <a:xfrm flipH="1">
                  <a:off x="3696" y="2496"/>
                  <a:ext cx="816" cy="24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854" name="Line 14"/>
                <p:cNvSpPr>
                  <a:spLocks noChangeShapeType="1"/>
                </p:cNvSpPr>
                <p:nvPr/>
              </p:nvSpPr>
              <p:spPr bwMode="auto">
                <a:xfrm flipH="1">
                  <a:off x="3984" y="1584"/>
                  <a:ext cx="1584" cy="1392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855" name="Line 15"/>
                <p:cNvSpPr>
                  <a:spLocks noChangeShapeType="1"/>
                </p:cNvSpPr>
                <p:nvPr/>
              </p:nvSpPr>
              <p:spPr bwMode="auto">
                <a:xfrm flipH="1">
                  <a:off x="3504" y="2976"/>
                  <a:ext cx="480" cy="144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5857" name="Line 17"/>
              <p:cNvSpPr>
                <a:spLocks noChangeShapeType="1"/>
              </p:cNvSpPr>
              <p:nvPr/>
            </p:nvSpPr>
            <p:spPr bwMode="auto">
              <a:xfrm>
                <a:off x="4944" y="2016"/>
                <a:ext cx="0" cy="1008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58" name="Line 18"/>
              <p:cNvSpPr>
                <a:spLocks noChangeShapeType="1"/>
              </p:cNvSpPr>
              <p:nvPr/>
            </p:nvSpPr>
            <p:spPr bwMode="auto">
              <a:xfrm flipH="1">
                <a:off x="3840" y="3024"/>
                <a:ext cx="1104" cy="24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5860" name="Text Box 20"/>
            <p:cNvSpPr txBox="1">
              <a:spLocks noChangeArrowheads="1"/>
            </p:cNvSpPr>
            <p:nvPr/>
          </p:nvSpPr>
          <p:spPr bwMode="auto">
            <a:xfrm>
              <a:off x="4958" y="2587"/>
              <a:ext cx="51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T</a:t>
              </a:r>
              <a:r>
                <a:rPr lang="en-US" i="0" baseline="-25000"/>
                <a:t>m</a:t>
              </a:r>
              <a:endParaRPr lang="en-US"/>
            </a:p>
          </p:txBody>
        </p:sp>
        <p:sp>
          <p:nvSpPr>
            <p:cNvPr id="35861" name="Text Box 21"/>
            <p:cNvSpPr txBox="1">
              <a:spLocks noChangeArrowheads="1"/>
            </p:cNvSpPr>
            <p:nvPr/>
          </p:nvSpPr>
          <p:spPr bwMode="auto">
            <a:xfrm>
              <a:off x="3408" y="2592"/>
              <a:ext cx="37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T</a:t>
              </a:r>
              <a:r>
                <a:rPr lang="en-US" i="0" baseline="-25000" dirty="0"/>
                <a:t>g1</a:t>
              </a:r>
              <a:endParaRPr lang="en-US" dirty="0"/>
            </a:p>
          </p:txBody>
        </p:sp>
        <p:sp>
          <p:nvSpPr>
            <p:cNvPr id="35862" name="Text Box 22"/>
            <p:cNvSpPr txBox="1">
              <a:spLocks noChangeArrowheads="1"/>
            </p:cNvSpPr>
            <p:nvPr/>
          </p:nvSpPr>
          <p:spPr bwMode="auto">
            <a:xfrm>
              <a:off x="4080" y="2016"/>
              <a:ext cx="37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T</a:t>
              </a:r>
              <a:r>
                <a:rPr lang="en-US" i="0" baseline="-25000"/>
                <a:t>g2</a:t>
              </a:r>
              <a:endParaRPr lang="en-US"/>
            </a:p>
          </p:txBody>
        </p:sp>
      </p:grpSp>
      <p:sp>
        <p:nvSpPr>
          <p:cNvPr id="35864" name="Text Box 24"/>
          <p:cNvSpPr txBox="1">
            <a:spLocks noChangeArrowheads="1"/>
          </p:cNvSpPr>
          <p:nvPr/>
        </p:nvSpPr>
        <p:spPr bwMode="auto">
          <a:xfrm>
            <a:off x="609600" y="3657600"/>
            <a:ext cx="32766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 i="0" dirty="0"/>
              <a:t>Volume </a:t>
            </a:r>
            <a:r>
              <a:rPr lang="en-US" sz="1800" i="0" dirty="0" err="1"/>
              <a:t>expansivity</a:t>
            </a:r>
            <a:r>
              <a:rPr lang="en-US" sz="1800" i="0" dirty="0"/>
              <a:t> changes discontinuously: cooling rate for </a:t>
            </a:r>
            <a:r>
              <a:rPr lang="en-US" sz="1800" dirty="0"/>
              <a:t>T</a:t>
            </a:r>
            <a:r>
              <a:rPr lang="en-US" sz="1800" i="0" baseline="-25000" dirty="0"/>
              <a:t>g1</a:t>
            </a:r>
            <a:r>
              <a:rPr lang="en-US" sz="1800" i="0" dirty="0"/>
              <a:t> is less than that for </a:t>
            </a:r>
            <a:r>
              <a:rPr lang="en-US" sz="1800" dirty="0"/>
              <a:t>T</a:t>
            </a:r>
            <a:r>
              <a:rPr lang="en-US" sz="1800" i="0" baseline="-25000" dirty="0"/>
              <a:t>g2</a:t>
            </a:r>
            <a:r>
              <a:rPr lang="en-US" sz="1800" i="0" dirty="0"/>
              <a:t>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58652" y="5562600"/>
            <a:ext cx="6047348" cy="104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i="0" dirty="0"/>
              <a:t>S calculated by integrating heat capacity c</a:t>
            </a:r>
            <a:r>
              <a:rPr lang="en-US" i="0" baseline="-25000" dirty="0"/>
              <a:t>p</a:t>
            </a:r>
            <a:r>
              <a:rPr lang="en-US" i="0" dirty="0"/>
              <a:t> </a:t>
            </a:r>
          </a:p>
          <a:p>
            <a:pPr lvl="1">
              <a:lnSpc>
                <a:spcPct val="90000"/>
              </a:lnSpc>
            </a:pPr>
            <a:r>
              <a:rPr lang="en-US" sz="2000" i="0" dirty="0"/>
              <a:t>c</a:t>
            </a:r>
            <a:r>
              <a:rPr lang="en-US" sz="2000" i="0" baseline="-25000" dirty="0"/>
              <a:t>p</a:t>
            </a:r>
            <a:r>
              <a:rPr lang="en-US" sz="2000" i="0" dirty="0"/>
              <a:t> = T(∂S/∂</a:t>
            </a:r>
            <a:r>
              <a:rPr lang="en-US" sz="2000" i="0" dirty="0" err="1"/>
              <a:t>T)</a:t>
            </a:r>
            <a:r>
              <a:rPr lang="en-US" sz="2000" i="0" baseline="-25000" dirty="0" err="1"/>
              <a:t>p</a:t>
            </a:r>
            <a:endParaRPr lang="en-US" sz="2000" i="0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26916"/>
            <a:ext cx="9296400" cy="1143000"/>
          </a:xfrm>
        </p:spPr>
        <p:txBody>
          <a:bodyPr/>
          <a:lstStyle/>
          <a:p>
            <a:r>
              <a:rPr lang="en-US" dirty="0"/>
              <a:t>Entropy and </a:t>
            </a:r>
            <a:r>
              <a:rPr lang="en-US" i="1" dirty="0"/>
              <a:t>T</a:t>
            </a:r>
            <a:r>
              <a:rPr lang="en-US" baseline="-25000" dirty="0"/>
              <a:t>G</a:t>
            </a:r>
            <a:r>
              <a:rPr lang="en-US" dirty="0"/>
              <a:t>: </a:t>
            </a:r>
            <a:r>
              <a:rPr lang="en-US" dirty="0" err="1"/>
              <a:t>Kauzmann</a:t>
            </a:r>
            <a:r>
              <a:rPr lang="en-US" dirty="0"/>
              <a:t> paradox</a:t>
            </a:r>
          </a:p>
        </p:txBody>
      </p:sp>
      <p:grpSp>
        <p:nvGrpSpPr>
          <p:cNvPr id="60438" name="Group 22"/>
          <p:cNvGrpSpPr>
            <a:grpSpLocks/>
          </p:cNvGrpSpPr>
          <p:nvPr/>
        </p:nvGrpSpPr>
        <p:grpSpPr bwMode="auto">
          <a:xfrm>
            <a:off x="5025008" y="908720"/>
            <a:ext cx="4341813" cy="3657600"/>
            <a:chOff x="3071" y="1248"/>
            <a:chExt cx="2735" cy="2304"/>
          </a:xfrm>
        </p:grpSpPr>
        <p:grpSp>
          <p:nvGrpSpPr>
            <p:cNvPr id="60422" name="Group 6"/>
            <p:cNvGrpSpPr>
              <a:grpSpLocks/>
            </p:cNvGrpSpPr>
            <p:nvPr/>
          </p:nvGrpSpPr>
          <p:grpSpPr bwMode="auto">
            <a:xfrm>
              <a:off x="3312" y="1248"/>
              <a:ext cx="2494" cy="2040"/>
              <a:chOff x="3456" y="1344"/>
              <a:chExt cx="2496" cy="1872"/>
            </a:xfrm>
          </p:grpSpPr>
          <p:sp>
            <p:nvSpPr>
              <p:cNvPr id="60423" name="Line 7"/>
              <p:cNvSpPr>
                <a:spLocks noChangeShapeType="1"/>
              </p:cNvSpPr>
              <p:nvPr/>
            </p:nvSpPr>
            <p:spPr bwMode="auto">
              <a:xfrm flipV="1">
                <a:off x="3456" y="1344"/>
                <a:ext cx="0" cy="187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424" name="Line 8"/>
              <p:cNvSpPr>
                <a:spLocks noChangeShapeType="1"/>
              </p:cNvSpPr>
              <p:nvPr/>
            </p:nvSpPr>
            <p:spPr bwMode="auto">
              <a:xfrm>
                <a:off x="3456" y="3216"/>
                <a:ext cx="24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0425" name="Text Box 9"/>
            <p:cNvSpPr txBox="1">
              <a:spLocks noChangeArrowheads="1"/>
            </p:cNvSpPr>
            <p:nvPr/>
          </p:nvSpPr>
          <p:spPr bwMode="auto">
            <a:xfrm rot="16200000">
              <a:off x="2826" y="1961"/>
              <a:ext cx="77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i="0"/>
                <a:t>Entropy</a:t>
              </a:r>
            </a:p>
          </p:txBody>
        </p:sp>
        <p:sp>
          <p:nvSpPr>
            <p:cNvPr id="60426" name="Text Box 10"/>
            <p:cNvSpPr txBox="1">
              <a:spLocks noChangeArrowheads="1"/>
            </p:cNvSpPr>
            <p:nvPr/>
          </p:nvSpPr>
          <p:spPr bwMode="auto">
            <a:xfrm>
              <a:off x="4094" y="3264"/>
              <a:ext cx="147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i="0"/>
                <a:t>Temperature</a:t>
              </a:r>
            </a:p>
          </p:txBody>
        </p:sp>
      </p:grpSp>
      <p:grpSp>
        <p:nvGrpSpPr>
          <p:cNvPr id="60439" name="Group 23"/>
          <p:cNvGrpSpPr>
            <a:grpSpLocks/>
          </p:cNvGrpSpPr>
          <p:nvPr/>
        </p:nvGrpSpPr>
        <p:grpSpPr bwMode="auto">
          <a:xfrm>
            <a:off x="5558408" y="908720"/>
            <a:ext cx="3598863" cy="3059112"/>
            <a:chOff x="3312" y="1200"/>
            <a:chExt cx="2400" cy="2002"/>
          </a:xfrm>
        </p:grpSpPr>
        <p:sp>
          <p:nvSpPr>
            <p:cNvPr id="60429" name="Line 13"/>
            <p:cNvSpPr>
              <a:spLocks noChangeShapeType="1"/>
            </p:cNvSpPr>
            <p:nvPr/>
          </p:nvSpPr>
          <p:spPr bwMode="auto">
            <a:xfrm flipH="1">
              <a:off x="3840" y="2112"/>
              <a:ext cx="816" cy="24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30" name="Line 14"/>
            <p:cNvSpPr>
              <a:spLocks noChangeShapeType="1"/>
            </p:cNvSpPr>
            <p:nvPr/>
          </p:nvSpPr>
          <p:spPr bwMode="auto">
            <a:xfrm flipH="1">
              <a:off x="3456" y="1200"/>
              <a:ext cx="2256" cy="196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31" name="Line 15"/>
            <p:cNvSpPr>
              <a:spLocks noChangeShapeType="1"/>
            </p:cNvSpPr>
            <p:nvPr/>
          </p:nvSpPr>
          <p:spPr bwMode="auto">
            <a:xfrm flipH="1">
              <a:off x="3648" y="2592"/>
              <a:ext cx="480" cy="144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0437" name="Group 21"/>
            <p:cNvGrpSpPr>
              <a:grpSpLocks/>
            </p:cNvGrpSpPr>
            <p:nvPr/>
          </p:nvGrpSpPr>
          <p:grpSpPr bwMode="auto">
            <a:xfrm>
              <a:off x="3312" y="1858"/>
              <a:ext cx="1680" cy="1344"/>
              <a:chOff x="3312" y="1872"/>
              <a:chExt cx="1680" cy="1344"/>
            </a:xfrm>
          </p:grpSpPr>
          <p:sp>
            <p:nvSpPr>
              <p:cNvPr id="60432" name="Line 16"/>
              <p:cNvSpPr>
                <a:spLocks noChangeShapeType="1"/>
              </p:cNvSpPr>
              <p:nvPr/>
            </p:nvSpPr>
            <p:spPr bwMode="auto">
              <a:xfrm>
                <a:off x="4992" y="1872"/>
                <a:ext cx="0" cy="1008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433" name="Line 17"/>
              <p:cNvSpPr>
                <a:spLocks noChangeShapeType="1"/>
              </p:cNvSpPr>
              <p:nvPr/>
            </p:nvSpPr>
            <p:spPr bwMode="auto">
              <a:xfrm flipH="1">
                <a:off x="3312" y="2880"/>
                <a:ext cx="1680" cy="336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60434" name="Text Box 18"/>
          <p:cNvSpPr txBox="1">
            <a:spLocks noChangeArrowheads="1"/>
          </p:cNvSpPr>
          <p:nvPr/>
        </p:nvSpPr>
        <p:spPr bwMode="auto">
          <a:xfrm>
            <a:off x="8073008" y="2661320"/>
            <a:ext cx="815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T</a:t>
            </a:r>
            <a:r>
              <a:rPr lang="en-US" i="0" baseline="-25000"/>
              <a:t>m</a:t>
            </a:r>
            <a:endParaRPr lang="en-US"/>
          </a:p>
        </p:txBody>
      </p:sp>
      <p:sp>
        <p:nvSpPr>
          <p:cNvPr id="60435" name="Text Box 19"/>
          <p:cNvSpPr txBox="1">
            <a:spLocks noChangeArrowheads="1"/>
          </p:cNvSpPr>
          <p:nvPr/>
        </p:nvSpPr>
        <p:spPr bwMode="auto">
          <a:xfrm>
            <a:off x="5710808" y="2661320"/>
            <a:ext cx="59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T</a:t>
            </a:r>
            <a:r>
              <a:rPr lang="en-US" i="0" baseline="-25000"/>
              <a:t>g1</a:t>
            </a:r>
            <a:endParaRPr lang="en-US"/>
          </a:p>
        </p:txBody>
      </p:sp>
      <p:sp>
        <p:nvSpPr>
          <p:cNvPr id="60436" name="Text Box 20"/>
          <p:cNvSpPr txBox="1">
            <a:spLocks noChangeArrowheads="1"/>
          </p:cNvSpPr>
          <p:nvPr/>
        </p:nvSpPr>
        <p:spPr bwMode="auto">
          <a:xfrm>
            <a:off x="6777608" y="1823120"/>
            <a:ext cx="59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T</a:t>
            </a:r>
            <a:r>
              <a:rPr lang="en-US" i="0" baseline="-25000" dirty="0"/>
              <a:t>g2</a:t>
            </a:r>
            <a:endParaRPr lang="en-US" dirty="0"/>
          </a:p>
        </p:txBody>
      </p:sp>
      <p:sp>
        <p:nvSpPr>
          <p:cNvPr id="60440" name="Text Box 24"/>
          <p:cNvSpPr txBox="1">
            <a:spLocks noChangeArrowheads="1"/>
          </p:cNvSpPr>
          <p:nvPr/>
        </p:nvSpPr>
        <p:spPr bwMode="auto">
          <a:xfrm>
            <a:off x="5406008" y="3423320"/>
            <a:ext cx="815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T</a:t>
            </a:r>
            <a:r>
              <a:rPr lang="en-US" i="0" baseline="-25000" dirty="0"/>
              <a:t>K</a:t>
            </a:r>
            <a:endParaRPr lang="en-US" dirty="0"/>
          </a:p>
        </p:txBody>
      </p:sp>
      <p:sp>
        <p:nvSpPr>
          <p:cNvPr id="60441" name="Text Box 25"/>
          <p:cNvSpPr txBox="1">
            <a:spLocks noChangeArrowheads="1"/>
          </p:cNvSpPr>
          <p:nvPr/>
        </p:nvSpPr>
        <p:spPr bwMode="auto">
          <a:xfrm>
            <a:off x="200472" y="4204315"/>
            <a:ext cx="9525000" cy="3077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i="0" dirty="0"/>
              <a:t> </a:t>
            </a:r>
            <a:r>
              <a:rPr lang="en-US" i="0" dirty="0" err="1">
                <a:sym typeface="Wingdings"/>
              </a:rPr>
              <a:t></a:t>
            </a:r>
            <a:r>
              <a:rPr lang="en-US" i="0" dirty="0">
                <a:sym typeface="Wingdings"/>
              </a:rPr>
              <a:t> Note: T</a:t>
            </a:r>
            <a:r>
              <a:rPr lang="en-US" i="0" baseline="-25000" dirty="0">
                <a:sym typeface="Wingdings"/>
              </a:rPr>
              <a:t>K</a:t>
            </a:r>
            <a:r>
              <a:rPr lang="en-US" i="0" dirty="0">
                <a:sym typeface="Wingdings"/>
              </a:rPr>
              <a:t> ≈ T</a:t>
            </a:r>
            <a:r>
              <a:rPr lang="en-US" i="0" baseline="-25000" dirty="0">
                <a:sym typeface="Wingdings"/>
              </a:rPr>
              <a:t>VF</a:t>
            </a:r>
            <a:r>
              <a:rPr lang="en-US" i="0" dirty="0">
                <a:sym typeface="Wingdings"/>
              </a:rPr>
              <a:t>, where </a:t>
            </a:r>
            <a:r>
              <a:rPr lang="en-US" i="0" dirty="0" err="1">
                <a:latin typeface="Symbol" charset="2"/>
                <a:cs typeface="Symbol" charset="2"/>
                <a:sym typeface="Wingdings"/>
              </a:rPr>
              <a:t>t</a:t>
            </a:r>
            <a:r>
              <a:rPr lang="en-US" i="0" dirty="0">
                <a:latin typeface="Symbol" charset="2"/>
                <a:cs typeface="Symbol" charset="2"/>
                <a:sym typeface="Wingdings"/>
              </a:rPr>
              <a:t>, </a:t>
            </a:r>
            <a:r>
              <a:rPr lang="en-US" i="0" dirty="0" err="1">
                <a:latin typeface="Symbol" charset="2"/>
                <a:cs typeface="Symbol" charset="2"/>
                <a:sym typeface="Wingdings"/>
              </a:rPr>
              <a:t>h</a:t>
            </a:r>
            <a:r>
              <a:rPr lang="en-US" i="0" dirty="0">
                <a:latin typeface="Symbol" charset="2"/>
                <a:cs typeface="Symbol" charset="2"/>
                <a:sym typeface="Wingdings"/>
              </a:rPr>
              <a:t> </a:t>
            </a:r>
            <a:r>
              <a:rPr lang="en-US" i="0" dirty="0" err="1">
                <a:sym typeface="Wingdings"/>
              </a:rPr>
              <a:t></a:t>
            </a:r>
            <a:r>
              <a:rPr lang="en-US" i="0" dirty="0">
                <a:sym typeface="Wingdings"/>
              </a:rPr>
              <a:t> ∞</a:t>
            </a:r>
          </a:p>
          <a:p>
            <a:endParaRPr lang="en-US" sz="2000" i="0" dirty="0">
              <a:sym typeface="Wingdings"/>
            </a:endParaRPr>
          </a:p>
          <a:p>
            <a:r>
              <a:rPr lang="en-US" sz="2000" i="0" dirty="0">
                <a:sym typeface="Wingdings"/>
              </a:rPr>
              <a:t>Paradox avoided thanks to </a:t>
            </a:r>
            <a:r>
              <a:rPr lang="en-US" sz="2000" i="0" dirty="0">
                <a:latin typeface="Symbol" charset="2"/>
                <a:cs typeface="Symbol" charset="2"/>
                <a:sym typeface="Wingdings"/>
              </a:rPr>
              <a:t>t</a:t>
            </a:r>
            <a:r>
              <a:rPr lang="en-US" sz="2000" i="0" dirty="0">
                <a:sym typeface="Wingdings"/>
              </a:rPr>
              <a:t>  ∞: Even ‘infinitesimally’ slow cooling cannot keep S(T) on ‘</a:t>
            </a:r>
            <a:r>
              <a:rPr lang="en-US" sz="2000" i="0" dirty="0" err="1">
                <a:sym typeface="Wingdings"/>
              </a:rPr>
              <a:t>supercooled</a:t>
            </a:r>
            <a:r>
              <a:rPr lang="en-US" sz="2000" i="0" dirty="0">
                <a:sym typeface="Wingdings"/>
              </a:rPr>
              <a:t> liquid’ line.</a:t>
            </a:r>
          </a:p>
          <a:p>
            <a:endParaRPr lang="en-US" sz="1400" i="0" dirty="0">
              <a:sym typeface="Wingdings"/>
            </a:endParaRPr>
          </a:p>
          <a:p>
            <a:r>
              <a:rPr lang="en-US" sz="2000" i="0" dirty="0">
                <a:sym typeface="Wingdings"/>
              </a:rPr>
              <a:t>Glass below T</a:t>
            </a:r>
            <a:r>
              <a:rPr lang="en-US" sz="2000" i="0" baseline="-25000" dirty="0">
                <a:sym typeface="Wingdings"/>
              </a:rPr>
              <a:t>VF</a:t>
            </a:r>
            <a:r>
              <a:rPr lang="en-US" sz="2000" i="0" dirty="0">
                <a:sym typeface="Wingdings"/>
              </a:rPr>
              <a:t> = permanent non- equilibrium. Usual thermodynamics suspended</a:t>
            </a:r>
            <a:endParaRPr lang="en-US" sz="800" i="0" dirty="0">
              <a:sym typeface="Wingdings"/>
            </a:endParaRPr>
          </a:p>
          <a:p>
            <a:r>
              <a:rPr lang="en-US" sz="2000" i="0" dirty="0">
                <a:sym typeface="Wingdings"/>
              </a:rPr>
              <a:t>  No (thermodynamic) Maxwell relations, no Clausius </a:t>
            </a:r>
            <a:r>
              <a:rPr lang="en-US" sz="2000" i="0" dirty="0" err="1">
                <a:sym typeface="Wingdings"/>
              </a:rPr>
              <a:t>Clapeyron</a:t>
            </a:r>
            <a:r>
              <a:rPr lang="en-US" sz="2000" i="0" dirty="0">
                <a:sym typeface="Wingdings"/>
              </a:rPr>
              <a:t>, no eutectic for T</a:t>
            </a:r>
            <a:r>
              <a:rPr lang="en-US" sz="2000" i="0" baseline="-25000" dirty="0">
                <a:sym typeface="Wingdings"/>
              </a:rPr>
              <a:t>G</a:t>
            </a:r>
            <a:r>
              <a:rPr lang="en-US" sz="2000" i="0" dirty="0">
                <a:sym typeface="Wingdings"/>
              </a:rPr>
              <a:t> in blends.  Also, S &gt; 0 for T  0   </a:t>
            </a:r>
            <a:r>
              <a:rPr lang="en-US" sz="2000" i="0" dirty="0">
                <a:sym typeface="Wingdings" pitchFamily="2" charset="2"/>
              </a:rPr>
              <a:t></a:t>
            </a:r>
            <a:r>
              <a:rPr lang="en-US" sz="2000" i="0" dirty="0">
                <a:sym typeface="Wingdings"/>
              </a:rPr>
              <a:t>  3</a:t>
            </a:r>
            <a:r>
              <a:rPr lang="en-US" sz="2000" i="0" baseline="30000" dirty="0">
                <a:sym typeface="Wingdings"/>
              </a:rPr>
              <a:t>rd</a:t>
            </a:r>
            <a:r>
              <a:rPr lang="en-US" sz="2000" i="0" dirty="0">
                <a:sym typeface="Wingdings"/>
              </a:rPr>
              <a:t> law</a:t>
            </a:r>
            <a:endParaRPr lang="en-US" sz="2000" i="0" dirty="0"/>
          </a:p>
          <a:p>
            <a:r>
              <a:rPr lang="en-US" sz="1800" i="0" dirty="0">
                <a:sym typeface="Wingdings"/>
              </a:rPr>
              <a:t>	</a:t>
            </a:r>
            <a:endParaRPr lang="en-GB" i="0" dirty="0"/>
          </a:p>
          <a:p>
            <a:endParaRPr lang="en-US" sz="1800" i="0" dirty="0"/>
          </a:p>
        </p:txBody>
      </p:sp>
      <p:sp>
        <p:nvSpPr>
          <p:cNvPr id="22" name="TextBox 21"/>
          <p:cNvSpPr txBox="1"/>
          <p:nvPr/>
        </p:nvSpPr>
        <p:spPr>
          <a:xfrm>
            <a:off x="99025" y="1053222"/>
            <a:ext cx="50190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/>
              <a:t>Extrapolate </a:t>
            </a:r>
            <a:r>
              <a:rPr lang="en-US" i="0" dirty="0" err="1" smtClean="0"/>
              <a:t>supercooled</a:t>
            </a:r>
            <a:r>
              <a:rPr lang="en-US" i="0" dirty="0" smtClean="0"/>
              <a:t> </a:t>
            </a:r>
            <a:r>
              <a:rPr lang="en-US" i="0" dirty="0"/>
              <a:t>liquid </a:t>
            </a:r>
            <a:r>
              <a:rPr lang="zh-CN" altLang="en-US" i="0" dirty="0" smtClean="0"/>
              <a:t>（外推过冷液体）</a:t>
            </a:r>
            <a:r>
              <a:rPr lang="en-US" i="0" dirty="0" smtClean="0"/>
              <a:t>S(T</a:t>
            </a:r>
            <a:r>
              <a:rPr lang="en-US" i="0" dirty="0"/>
              <a:t>)</a:t>
            </a:r>
          </a:p>
          <a:p>
            <a:r>
              <a:rPr lang="en-US" i="0" dirty="0"/>
              <a:t>below T</a:t>
            </a:r>
            <a:r>
              <a:rPr lang="en-US" i="0" baseline="-25000" dirty="0"/>
              <a:t>M</a:t>
            </a:r>
            <a:r>
              <a:rPr lang="en-US" i="0" dirty="0"/>
              <a:t> to T</a:t>
            </a:r>
            <a:r>
              <a:rPr lang="en-US" i="0" baseline="-25000" dirty="0"/>
              <a:t>K</a:t>
            </a:r>
            <a:r>
              <a:rPr lang="en-US" i="0" dirty="0"/>
              <a:t>: </a:t>
            </a:r>
          </a:p>
          <a:p>
            <a:endParaRPr lang="en-US" sz="1200" i="0" dirty="0"/>
          </a:p>
          <a:p>
            <a:r>
              <a:rPr lang="en-US" i="0" dirty="0" err="1"/>
              <a:t>S(liq</a:t>
            </a:r>
            <a:r>
              <a:rPr lang="en-US" i="0" dirty="0"/>
              <a:t>) would drop below </a:t>
            </a:r>
            <a:r>
              <a:rPr lang="en-US" i="0" dirty="0" err="1"/>
              <a:t>S(Xtal</a:t>
            </a:r>
            <a:r>
              <a:rPr lang="en-US" i="0" dirty="0"/>
              <a:t>)</a:t>
            </a:r>
          </a:p>
          <a:p>
            <a:r>
              <a:rPr lang="en-US" i="0" dirty="0"/>
              <a:t>	</a:t>
            </a:r>
            <a:r>
              <a:rPr lang="en-US" i="0" dirty="0">
                <a:solidFill>
                  <a:srgbClr val="FF0000"/>
                </a:solidFill>
              </a:rPr>
              <a:t>Paradox !?</a:t>
            </a:r>
          </a:p>
          <a:p>
            <a:endParaRPr lang="en-US" sz="1200" i="0" dirty="0"/>
          </a:p>
          <a:p>
            <a:r>
              <a:rPr lang="en-US" dirty="0"/>
              <a:t>T</a:t>
            </a:r>
            <a:r>
              <a:rPr lang="en-US" i="0" baseline="-25000" dirty="0"/>
              <a:t>K</a:t>
            </a:r>
            <a:r>
              <a:rPr lang="en-US" i="0" dirty="0"/>
              <a:t>: </a:t>
            </a:r>
            <a:r>
              <a:rPr lang="en-US" dirty="0" err="1"/>
              <a:t>Kauzmann</a:t>
            </a:r>
            <a:r>
              <a:rPr lang="en-US" i="0" dirty="0"/>
              <a:t> temperature</a:t>
            </a:r>
          </a:p>
          <a:p>
            <a:endParaRPr lang="en-US" i="0" dirty="0"/>
          </a:p>
          <a:p>
            <a:r>
              <a:rPr lang="en-US" i="0" dirty="0"/>
              <a:t>From extrapolation: T</a:t>
            </a:r>
            <a:r>
              <a:rPr lang="en-US" i="0" baseline="-25000" dirty="0"/>
              <a:t>K</a:t>
            </a:r>
            <a:r>
              <a:rPr lang="en-US" i="0" dirty="0"/>
              <a:t> ≈ </a:t>
            </a:r>
            <a:r>
              <a:rPr lang="en-US" i="0" dirty="0" err="1"/>
              <a:t>T</a:t>
            </a:r>
            <a:r>
              <a:rPr lang="en-US" i="0" baseline="-25000" dirty="0" err="1"/>
              <a:t>g</a:t>
            </a:r>
            <a:r>
              <a:rPr lang="en-US" i="0" dirty="0"/>
              <a:t> – 50K </a:t>
            </a:r>
          </a:p>
          <a:p>
            <a:endParaRPr lang="en-US" i="0" dirty="0">
              <a:solidFill>
                <a:srgbClr val="FF0000"/>
              </a:solidFill>
            </a:endParaRPr>
          </a:p>
          <a:p>
            <a:endParaRPr lang="en-US" i="0" dirty="0">
              <a:solidFill>
                <a:srgbClr val="FF0000"/>
              </a:solidFill>
            </a:endParaRPr>
          </a:p>
          <a:p>
            <a:endParaRPr lang="en-US" i="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5416"/>
            <a:ext cx="10341293" cy="7109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Assessment:</a:t>
            </a:r>
            <a:endParaRPr lang="en-GB" dirty="0"/>
          </a:p>
          <a:p>
            <a:r>
              <a:rPr lang="en-US" dirty="0"/>
              <a:t>PHY377: 80% exam, 20% assessed Homework</a:t>
            </a:r>
            <a:endParaRPr lang="en-GB" dirty="0"/>
          </a:p>
          <a:p>
            <a:r>
              <a:rPr lang="en-US" dirty="0"/>
              <a:t>PHY477: 65% exam, 20% assessed Homework, 15% Essay</a:t>
            </a:r>
            <a:endParaRPr lang="en-GB" dirty="0"/>
          </a:p>
          <a:p>
            <a:r>
              <a:rPr lang="en-US" dirty="0"/>
              <a:t>Pass mark: 40% for 377, 50% for 477</a:t>
            </a:r>
            <a:endParaRPr lang="en-GB" dirty="0"/>
          </a:p>
          <a:p>
            <a:endParaRPr lang="en-GB" sz="800" i="0" dirty="0"/>
          </a:p>
          <a:p>
            <a:r>
              <a:rPr lang="en-US" b="1" dirty="0"/>
              <a:t>Homework:</a:t>
            </a:r>
            <a:r>
              <a:rPr lang="en-US" dirty="0"/>
              <a:t> 	Released Mon 29 Oct on MOLE</a:t>
            </a:r>
            <a:endParaRPr lang="en-GB" dirty="0"/>
          </a:p>
          <a:p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Deadline Mon 26 Nov</a:t>
            </a:r>
            <a:endParaRPr lang="en-GB" dirty="0">
              <a:solidFill>
                <a:srgbClr val="FF0000"/>
              </a:solidFill>
            </a:endParaRPr>
          </a:p>
          <a:p>
            <a:r>
              <a:rPr lang="en-US" dirty="0"/>
              <a:t>		Submission to Hicks drop box with bar- coded cover sheet</a:t>
            </a:r>
            <a:endParaRPr lang="en-GB" dirty="0"/>
          </a:p>
          <a:p>
            <a:endParaRPr lang="en-GB" sz="800" dirty="0"/>
          </a:p>
          <a:p>
            <a:r>
              <a:rPr lang="en-US" b="1" dirty="0"/>
              <a:t>Essay: </a:t>
            </a:r>
            <a:r>
              <a:rPr lang="en-US" b="1" dirty="0">
                <a:solidFill>
                  <a:srgbClr val="FF0000"/>
                </a:solidFill>
              </a:rPr>
              <a:t>477 only</a:t>
            </a:r>
            <a:r>
              <a:rPr lang="en-US" b="1" dirty="0"/>
              <a:t>	</a:t>
            </a:r>
            <a:r>
              <a:rPr lang="en-US" dirty="0"/>
              <a:t>Essay topics and </a:t>
            </a:r>
            <a:r>
              <a:rPr lang="en-US" dirty="0">
                <a:solidFill>
                  <a:srgbClr val="FF0000"/>
                </a:solidFill>
              </a:rPr>
              <a:t>detailed instructions </a:t>
            </a:r>
          </a:p>
          <a:p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/>
              <a:t>on MOLE now. Submission to </a:t>
            </a:r>
            <a:r>
              <a:rPr lang="en-US" dirty="0" err="1"/>
              <a:t>Turnitin</a:t>
            </a:r>
            <a:r>
              <a:rPr lang="en-US" dirty="0"/>
              <a:t> embedded</a:t>
            </a:r>
          </a:p>
          <a:p>
            <a:r>
              <a:rPr lang="en-US" dirty="0"/>
              <a:t>			 into MOLE. </a:t>
            </a:r>
            <a:r>
              <a:rPr lang="en-US" dirty="0">
                <a:solidFill>
                  <a:srgbClr val="FF0000"/>
                </a:solidFill>
              </a:rPr>
              <a:t>Deadline Mon 12 Nov</a:t>
            </a:r>
          </a:p>
          <a:p>
            <a:endParaRPr lang="en-US" sz="800" dirty="0">
              <a:solidFill>
                <a:srgbClr val="FF0000"/>
              </a:solidFill>
            </a:endParaRPr>
          </a:p>
          <a:p>
            <a:r>
              <a:rPr lang="en-US" b="1" dirty="0"/>
              <a:t>Exam: </a:t>
            </a:r>
            <a:r>
              <a:rPr lang="en-US" dirty="0"/>
              <a:t>		More nearer the time</a:t>
            </a:r>
          </a:p>
          <a:p>
            <a:endParaRPr lang="en-GB" dirty="0"/>
          </a:p>
          <a:p>
            <a:r>
              <a:rPr lang="en-US" b="1" dirty="0"/>
              <a:t>Recommended reading:</a:t>
            </a:r>
            <a:r>
              <a:rPr lang="en-US" dirty="0"/>
              <a:t>	</a:t>
            </a:r>
          </a:p>
          <a:p>
            <a:r>
              <a:rPr lang="en-US" dirty="0"/>
              <a:t>	Slides, Lecture Notes, and  parallel problems on MOLE		</a:t>
            </a:r>
          </a:p>
          <a:p>
            <a:r>
              <a:rPr lang="en-US" dirty="0"/>
              <a:t>	RAL Jones, ‘Soft Condensed Matter’, OUP</a:t>
            </a:r>
          </a:p>
          <a:p>
            <a:r>
              <a:rPr lang="en-US" dirty="0"/>
              <a:t>on Polymers: Polymers: Chemistry and Physics of Modern Materials,</a:t>
            </a:r>
          </a:p>
          <a:p>
            <a:r>
              <a:rPr lang="en-US" dirty="0"/>
              <a:t>Third Edition J.M.G. </a:t>
            </a:r>
            <a:r>
              <a:rPr lang="en-US" dirty="0" err="1"/>
              <a:t>Cowie</a:t>
            </a:r>
            <a:r>
              <a:rPr lang="en-US" dirty="0"/>
              <a:t>, Valeria </a:t>
            </a:r>
            <a:r>
              <a:rPr lang="en-US" dirty="0" err="1"/>
              <a:t>Arrighi</a:t>
            </a:r>
            <a:endParaRPr lang="en-GB" dirty="0"/>
          </a:p>
          <a:p>
            <a:endParaRPr lang="en-US" i="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8420100" cy="1143000"/>
          </a:xfrm>
        </p:spPr>
        <p:txBody>
          <a:bodyPr/>
          <a:lstStyle/>
          <a:p>
            <a:r>
              <a:rPr lang="en-US" dirty="0"/>
              <a:t>Summary: Lecture #4</a:t>
            </a:r>
            <a:br>
              <a:rPr lang="en-US" dirty="0"/>
            </a:br>
            <a:r>
              <a:rPr lang="en-US" sz="2800" dirty="0">
                <a:solidFill>
                  <a:srgbClr val="FF0000"/>
                </a:solidFill>
              </a:rPr>
              <a:t>The Glass transition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90600"/>
            <a:ext cx="9753600" cy="4114800"/>
          </a:xfrm>
        </p:spPr>
        <p:txBody>
          <a:bodyPr/>
          <a:lstStyle/>
          <a:p>
            <a:pPr>
              <a:lnSpc>
                <a:spcPct val="90000"/>
              </a:lnSpc>
              <a:buNone/>
            </a:pPr>
            <a:endParaRPr lang="en-US" sz="800" dirty="0"/>
          </a:p>
          <a:p>
            <a:pPr>
              <a:lnSpc>
                <a:spcPct val="90000"/>
              </a:lnSpc>
              <a:buFontTx/>
              <a:buChar char="-"/>
            </a:pPr>
            <a:r>
              <a:rPr lang="en-US" sz="2800" dirty="0"/>
              <a:t>Complex fluid: Vogel </a:t>
            </a:r>
            <a:r>
              <a:rPr lang="en-US" sz="2800" dirty="0" err="1"/>
              <a:t>Fulcher</a:t>
            </a:r>
            <a:r>
              <a:rPr lang="en-US" sz="2800" dirty="0"/>
              <a:t> </a:t>
            </a:r>
            <a:r>
              <a:rPr lang="en-US" sz="2800" dirty="0" err="1">
                <a:latin typeface="Symbol" charset="2"/>
                <a:cs typeface="Symbol" charset="2"/>
              </a:rPr>
              <a:t>h</a:t>
            </a:r>
            <a:r>
              <a:rPr lang="en-US" sz="2800" dirty="0" err="1"/>
              <a:t>(T</a:t>
            </a:r>
            <a:r>
              <a:rPr lang="en-US" sz="2800" dirty="0"/>
              <a:t>) due to </a:t>
            </a:r>
            <a:r>
              <a:rPr lang="en-US" sz="2800" dirty="0" err="1"/>
              <a:t>cooperativity</a:t>
            </a:r>
            <a:endParaRPr lang="en-US" sz="2800" dirty="0"/>
          </a:p>
          <a:p>
            <a:pPr>
              <a:lnSpc>
                <a:spcPct val="90000"/>
              </a:lnSpc>
              <a:buNone/>
            </a:pPr>
            <a:r>
              <a:rPr lang="en-US" sz="1800" dirty="0"/>
              <a:t>    Steeper rise of </a:t>
            </a:r>
            <a:r>
              <a:rPr lang="en-US" sz="1800" dirty="0" err="1">
                <a:latin typeface="Symbol" charset="2"/>
                <a:cs typeface="Symbol" charset="2"/>
              </a:rPr>
              <a:t>h</a:t>
            </a:r>
            <a:r>
              <a:rPr lang="en-US" sz="1800" dirty="0"/>
              <a:t> as T drops, often reaches </a:t>
            </a:r>
            <a:r>
              <a:rPr lang="en-US" sz="1800" dirty="0" err="1">
                <a:latin typeface="Symbol" charset="2"/>
                <a:cs typeface="Symbol" charset="2"/>
              </a:rPr>
              <a:t>t</a:t>
            </a:r>
            <a:r>
              <a:rPr lang="en-US" sz="1800" dirty="0"/>
              <a:t> = 10s before </a:t>
            </a:r>
            <a:r>
              <a:rPr lang="en-US" sz="1800" dirty="0" err="1"/>
              <a:t>crystallising</a:t>
            </a:r>
            <a:r>
              <a:rPr lang="en-US" sz="1800" dirty="0"/>
              <a:t>: Glass transition</a:t>
            </a:r>
          </a:p>
          <a:p>
            <a:pPr>
              <a:lnSpc>
                <a:spcPct val="90000"/>
              </a:lnSpc>
              <a:buNone/>
            </a:pPr>
            <a:endParaRPr lang="en-US" sz="800" dirty="0"/>
          </a:p>
          <a:p>
            <a:pPr>
              <a:lnSpc>
                <a:spcPct val="90000"/>
              </a:lnSpc>
              <a:buFontTx/>
              <a:buChar char="-"/>
            </a:pPr>
            <a:r>
              <a:rPr lang="en-US" sz="2800" dirty="0"/>
              <a:t>VF </a:t>
            </a:r>
            <a:r>
              <a:rPr lang="en-US" sz="2800" dirty="0" err="1">
                <a:latin typeface="Symbol" charset="2"/>
                <a:cs typeface="Symbol" charset="2"/>
              </a:rPr>
              <a:t>h</a:t>
            </a:r>
            <a:r>
              <a:rPr lang="en-US" sz="2800" dirty="0"/>
              <a:t> </a:t>
            </a:r>
            <a:r>
              <a:rPr lang="en-US" sz="2800" dirty="0" err="1">
                <a:sym typeface="Wingdings"/>
              </a:rPr>
              <a:t></a:t>
            </a:r>
            <a:r>
              <a:rPr lang="en-US" sz="2800" dirty="0">
                <a:sym typeface="Wingdings"/>
              </a:rPr>
              <a:t> </a:t>
            </a:r>
            <a:r>
              <a:rPr lang="en-US" sz="2800" dirty="0"/>
              <a:t>WLF: ‘Time- temperature- superposition’</a:t>
            </a:r>
          </a:p>
          <a:p>
            <a:pPr>
              <a:lnSpc>
                <a:spcPct val="90000"/>
              </a:lnSpc>
              <a:buNone/>
            </a:pPr>
            <a:r>
              <a:rPr lang="en-US" sz="1400" dirty="0"/>
              <a:t>	</a:t>
            </a:r>
            <a:r>
              <a:rPr lang="en-US" sz="1800" dirty="0">
                <a:latin typeface="Symbol" charset="2"/>
                <a:cs typeface="Symbol" charset="2"/>
              </a:rPr>
              <a:t>t</a:t>
            </a:r>
            <a:r>
              <a:rPr lang="en-US" sz="1800" dirty="0"/>
              <a:t> </a:t>
            </a:r>
            <a:r>
              <a:rPr lang="en-US" sz="1800" dirty="0">
                <a:sym typeface="Wingdings"/>
              </a:rPr>
              <a:t> ∞ at T</a:t>
            </a:r>
            <a:r>
              <a:rPr lang="en-US" sz="1800" baseline="-25000" dirty="0">
                <a:sym typeface="Wingdings"/>
              </a:rPr>
              <a:t>VF</a:t>
            </a:r>
            <a:r>
              <a:rPr lang="en-US" sz="1800" dirty="0">
                <a:sym typeface="Wingdings"/>
              </a:rPr>
              <a:t> ≈ T</a:t>
            </a:r>
            <a:r>
              <a:rPr lang="en-US" sz="1800" baseline="-25000" dirty="0">
                <a:sym typeface="Wingdings"/>
              </a:rPr>
              <a:t>G </a:t>
            </a:r>
            <a:r>
              <a:rPr lang="en-US" sz="1800" dirty="0">
                <a:sym typeface="Wingdings"/>
              </a:rPr>
              <a:t>- 50K. Near- universal constants C</a:t>
            </a:r>
            <a:r>
              <a:rPr lang="en-US" sz="1800" baseline="-25000" dirty="0">
                <a:sym typeface="Wingdings"/>
              </a:rPr>
              <a:t>1</a:t>
            </a:r>
            <a:r>
              <a:rPr lang="en-US" sz="1800" dirty="0">
                <a:sym typeface="Wingdings"/>
              </a:rPr>
              <a:t>, C</a:t>
            </a:r>
            <a:r>
              <a:rPr lang="en-US" sz="1800" baseline="-25000" dirty="0">
                <a:sym typeface="Wingdings"/>
              </a:rPr>
              <a:t>2</a:t>
            </a:r>
            <a:endParaRPr lang="en-US" sz="1800" baseline="-25000" dirty="0"/>
          </a:p>
          <a:p>
            <a:pPr>
              <a:lnSpc>
                <a:spcPct val="90000"/>
              </a:lnSpc>
              <a:buNone/>
            </a:pPr>
            <a:endParaRPr lang="en-US" sz="800" dirty="0"/>
          </a:p>
          <a:p>
            <a:pPr>
              <a:lnSpc>
                <a:spcPct val="90000"/>
              </a:lnSpc>
              <a:buFontTx/>
              <a:buChar char="-"/>
            </a:pPr>
            <a:r>
              <a:rPr lang="en-US" sz="2800" dirty="0"/>
              <a:t>Glass mechanics: Non- crystalline solid</a:t>
            </a:r>
          </a:p>
          <a:p>
            <a:pPr>
              <a:lnSpc>
                <a:spcPct val="90000"/>
              </a:lnSpc>
              <a:buNone/>
            </a:pPr>
            <a:endParaRPr lang="en-US" sz="800" dirty="0"/>
          </a:p>
          <a:p>
            <a:pPr>
              <a:lnSpc>
                <a:spcPct val="90000"/>
              </a:lnSpc>
              <a:buNone/>
            </a:pPr>
            <a:r>
              <a:rPr lang="en-US" sz="2800" dirty="0"/>
              <a:t>-  Glass thermodynamics: Equilibrium </a:t>
            </a:r>
            <a:r>
              <a:rPr lang="en-US" sz="2800" dirty="0">
                <a:sym typeface="Wingdings"/>
              </a:rPr>
              <a:t> non- equilibrium</a:t>
            </a:r>
          </a:p>
          <a:p>
            <a:pPr>
              <a:lnSpc>
                <a:spcPct val="90000"/>
              </a:lnSpc>
              <a:buNone/>
            </a:pPr>
            <a:r>
              <a:rPr lang="en-US" sz="2800" dirty="0"/>
              <a:t>	</a:t>
            </a:r>
            <a:r>
              <a:rPr lang="en-US" sz="2800" dirty="0">
                <a:sym typeface="Wingdings"/>
              </a:rPr>
              <a:t>	</a:t>
            </a:r>
            <a:r>
              <a:rPr lang="en-US" sz="1800" i="1" dirty="0">
                <a:sym typeface="Wingdings"/>
              </a:rPr>
              <a:t>not</a:t>
            </a:r>
            <a:r>
              <a:rPr lang="en-US" sz="1800" dirty="0">
                <a:sym typeface="Wingdings"/>
              </a:rPr>
              <a:t> a phase transition</a:t>
            </a:r>
          </a:p>
          <a:p>
            <a:pPr>
              <a:lnSpc>
                <a:spcPct val="90000"/>
              </a:lnSpc>
              <a:buFontTx/>
              <a:buChar char="-"/>
            </a:pPr>
            <a:r>
              <a:rPr lang="en-US" sz="2800" dirty="0" err="1">
                <a:sym typeface="Wingdings"/>
              </a:rPr>
              <a:t>Kauzmann</a:t>
            </a:r>
            <a:r>
              <a:rPr lang="en-US" sz="2800" dirty="0">
                <a:sym typeface="Wingdings"/>
              </a:rPr>
              <a:t> ‘paradox’ at T</a:t>
            </a:r>
            <a:r>
              <a:rPr lang="en-US" sz="2800" baseline="-25000" dirty="0">
                <a:sym typeface="Wingdings"/>
              </a:rPr>
              <a:t>K</a:t>
            </a:r>
            <a:r>
              <a:rPr lang="en-US" sz="2800" dirty="0">
                <a:sym typeface="Wingdings"/>
              </a:rPr>
              <a:t> ≈ T</a:t>
            </a:r>
            <a:r>
              <a:rPr lang="en-US" sz="2800" baseline="-25000" dirty="0">
                <a:sym typeface="Wingdings"/>
              </a:rPr>
              <a:t>G</a:t>
            </a:r>
            <a:r>
              <a:rPr lang="en-US" sz="2800" dirty="0">
                <a:sym typeface="Wingdings"/>
              </a:rPr>
              <a:t> – 50K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>
                <a:sym typeface="Wingdings"/>
              </a:rPr>
              <a:t>	</a:t>
            </a:r>
            <a:r>
              <a:rPr lang="en-US" sz="1600" dirty="0">
                <a:sym typeface="Wingdings"/>
              </a:rPr>
              <a:t>but </a:t>
            </a:r>
            <a:r>
              <a:rPr lang="en-US" sz="1600" dirty="0">
                <a:latin typeface="Symbol" charset="2"/>
                <a:cs typeface="Symbol" charset="2"/>
                <a:sym typeface="Wingdings"/>
              </a:rPr>
              <a:t>t</a:t>
            </a:r>
            <a:r>
              <a:rPr lang="en-US" sz="1600" dirty="0">
                <a:sym typeface="Wingdings"/>
              </a:rPr>
              <a:t>  ∞ avoids paradox</a:t>
            </a:r>
            <a:endParaRPr lang="en-US" sz="2800" dirty="0">
              <a:sym typeface="Wingdings"/>
            </a:endParaRPr>
          </a:p>
          <a:p>
            <a:pPr>
              <a:lnSpc>
                <a:spcPct val="90000"/>
              </a:lnSpc>
              <a:buFontTx/>
              <a:buChar char="-"/>
            </a:pPr>
            <a:r>
              <a:rPr lang="en-US" sz="2800" dirty="0">
                <a:sym typeface="Wingdings"/>
              </a:rPr>
              <a:t>For a given material, T</a:t>
            </a:r>
            <a:r>
              <a:rPr lang="en-US" sz="2800" baseline="-25000" dirty="0">
                <a:sym typeface="Wingdings"/>
              </a:rPr>
              <a:t>K</a:t>
            </a:r>
            <a:r>
              <a:rPr lang="en-US" sz="2800" dirty="0">
                <a:sym typeface="Wingdings"/>
              </a:rPr>
              <a:t> ≈ T</a:t>
            </a:r>
            <a:r>
              <a:rPr lang="en-US" sz="2800" baseline="-25000" dirty="0">
                <a:sym typeface="Wingdings"/>
              </a:rPr>
              <a:t>VF </a:t>
            </a:r>
            <a:r>
              <a:rPr lang="en-US" sz="2800" dirty="0">
                <a:sym typeface="Wingdings"/>
              </a:rPr>
              <a:t>≈ T</a:t>
            </a:r>
            <a:r>
              <a:rPr lang="en-US" sz="2800" baseline="-25000" dirty="0">
                <a:sym typeface="Wingdings"/>
              </a:rPr>
              <a:t>G</a:t>
            </a:r>
            <a:r>
              <a:rPr lang="en-US" sz="2800" dirty="0">
                <a:sym typeface="Wingdings"/>
              </a:rPr>
              <a:t> - 50K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>
                <a:sym typeface="Wingdings"/>
              </a:rPr>
              <a:t>	Something </a:t>
            </a:r>
            <a:r>
              <a:rPr lang="en-US" sz="1600" dirty="0">
                <a:sym typeface="Wingdings"/>
              </a:rPr>
              <a:t>interesting is going on</a:t>
            </a:r>
          </a:p>
        </p:txBody>
      </p:sp>
      <p:sp>
        <p:nvSpPr>
          <p:cNvPr id="68613" name="Text Box 5"/>
          <p:cNvSpPr txBox="1">
            <a:spLocks noChangeArrowheads="1"/>
          </p:cNvSpPr>
          <p:nvPr/>
        </p:nvSpPr>
        <p:spPr bwMode="auto">
          <a:xfrm>
            <a:off x="6629400" y="6119336"/>
            <a:ext cx="3276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i="0" dirty="0"/>
              <a:t>The material contained within lecture 4  is covered in SCM </a:t>
            </a:r>
            <a:r>
              <a:rPr lang="en-US" sz="1400" i="0"/>
              <a:t>chapter 2.4</a:t>
            </a:r>
            <a:endParaRPr lang="en-US" sz="1400" i="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6012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r>
              <a:rPr lang="en-US" sz="2400" baseline="30000" dirty="0">
                <a:solidFill>
                  <a:srgbClr val="FF0000"/>
                </a:solidFill>
              </a:rPr>
              <a:t>rd</a:t>
            </a:r>
            <a:r>
              <a:rPr lang="en-US" sz="2400" dirty="0">
                <a:solidFill>
                  <a:srgbClr val="FF0000"/>
                </a:solidFill>
              </a:rPr>
              <a:t> Yr </a:t>
            </a:r>
            <a:r>
              <a:rPr lang="en-US" sz="2400" i="1" dirty="0">
                <a:solidFill>
                  <a:srgbClr val="FF0000"/>
                </a:solidFill>
              </a:rPr>
              <a:t>vs</a:t>
            </a:r>
            <a:r>
              <a:rPr lang="en-US" sz="2400" dirty="0">
                <a:solidFill>
                  <a:srgbClr val="FF0000"/>
                </a:solidFill>
              </a:rPr>
              <a:t>. 2</a:t>
            </a:r>
            <a:r>
              <a:rPr lang="en-US" sz="2400" baseline="30000" dirty="0">
                <a:solidFill>
                  <a:srgbClr val="FF0000"/>
                </a:solidFill>
              </a:rPr>
              <a:t>nd</a:t>
            </a:r>
            <a:r>
              <a:rPr lang="en-US" sz="2400" dirty="0">
                <a:solidFill>
                  <a:srgbClr val="FF0000"/>
                </a:solidFill>
              </a:rPr>
              <a:t> Yr: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US" dirty="0"/>
              <a:t>No more problems classes / tutorials</a:t>
            </a:r>
            <a:endParaRPr lang="en-GB" sz="800" i="0" dirty="0"/>
          </a:p>
          <a:p>
            <a:pPr algn="ctr"/>
            <a:endParaRPr lang="en-US" sz="800" dirty="0">
              <a:solidFill>
                <a:srgbClr val="FF0000"/>
              </a:solidFill>
            </a:endParaRPr>
          </a:p>
          <a:p>
            <a:pPr algn="ctr"/>
            <a:r>
              <a:rPr lang="en-US" dirty="0">
                <a:solidFill>
                  <a:srgbClr val="FF0000"/>
                </a:solidFill>
              </a:rPr>
              <a:t>!? So how to study / practice / revise?</a:t>
            </a:r>
            <a:endParaRPr lang="en-GB" sz="800" dirty="0">
              <a:solidFill>
                <a:srgbClr val="FF0000"/>
              </a:solidFill>
            </a:endParaRPr>
          </a:p>
          <a:p>
            <a:pPr algn="ctr"/>
            <a:r>
              <a:rPr lang="en-US" sz="800" dirty="0"/>
              <a:t> </a:t>
            </a:r>
            <a:endParaRPr lang="en-GB" sz="800" dirty="0"/>
          </a:p>
          <a:p>
            <a:pPr algn="ctr"/>
            <a:r>
              <a:rPr lang="en-US" sz="800" dirty="0"/>
              <a:t> </a:t>
            </a:r>
            <a:endParaRPr lang="en-GB" sz="800" dirty="0"/>
          </a:p>
          <a:p>
            <a:r>
              <a:rPr lang="en-US" dirty="0">
                <a:sym typeface="Wingdings"/>
              </a:rPr>
              <a:t>	 Lectures! (not just the first few), incl. 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Problems Sessions</a:t>
            </a:r>
          </a:p>
          <a:p>
            <a:r>
              <a:rPr lang="en-US" dirty="0">
                <a:sym typeface="Wingdings"/>
              </a:rPr>
              <a:t>	</a:t>
            </a:r>
            <a:r>
              <a:rPr lang="en-US" dirty="0"/>
              <a:t> Homework = Mini Exam</a:t>
            </a:r>
            <a:endParaRPr lang="en-GB" dirty="0"/>
          </a:p>
          <a:p>
            <a:r>
              <a:rPr lang="en-US" dirty="0">
                <a:sym typeface="Wingdings"/>
              </a:rPr>
              <a:t>	</a:t>
            </a:r>
            <a:r>
              <a:rPr lang="en-US" dirty="0"/>
              <a:t> Make time for guided self- study</a:t>
            </a:r>
          </a:p>
          <a:p>
            <a:r>
              <a:rPr lang="en-US" dirty="0"/>
              <a:t>	10 credit module: ~ 100 hrs of work vs. 22 lecture slots</a:t>
            </a:r>
          </a:p>
          <a:p>
            <a:r>
              <a:rPr lang="en-US" dirty="0"/>
              <a:t>	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Revision lectures </a:t>
            </a:r>
            <a:r>
              <a:rPr lang="en-US" dirty="0">
                <a:sym typeface="Wingdings" pitchFamily="2" charset="2"/>
              </a:rPr>
              <a:t>in January</a:t>
            </a:r>
            <a:endParaRPr lang="en-GB" dirty="0"/>
          </a:p>
          <a:p>
            <a:r>
              <a:rPr lang="en-US" dirty="0">
                <a:sym typeface="Wingdings"/>
              </a:rPr>
              <a:t>	</a:t>
            </a:r>
            <a:r>
              <a:rPr lang="en-US" dirty="0"/>
              <a:t> ‘Parallel Problems’ section on MOLE:</a:t>
            </a:r>
            <a:endParaRPr lang="en-GB" dirty="0"/>
          </a:p>
          <a:p>
            <a:pPr algn="ctr"/>
            <a:r>
              <a:rPr lang="en-US" sz="800" dirty="0"/>
              <a:t> </a:t>
            </a:r>
            <a:endParaRPr lang="en-GB" sz="800" dirty="0"/>
          </a:p>
          <a:p>
            <a:pPr algn="ctr"/>
            <a:r>
              <a:rPr lang="en-US" dirty="0"/>
              <a:t> Numbered problems in parallel to lecture, e.g.</a:t>
            </a:r>
          </a:p>
          <a:p>
            <a:pPr algn="ctr"/>
            <a:r>
              <a:rPr lang="en-US" dirty="0"/>
              <a:t>…</a:t>
            </a:r>
            <a:endParaRPr lang="en-GB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-304800" y="5029200"/>
            <a:ext cx="10735357" cy="2616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000" i="0" dirty="0"/>
              <a:t>		C</a:t>
            </a:r>
            <a:r>
              <a:rPr lang="en-US" sz="2000" i="0" baseline="-25000" dirty="0"/>
              <a:t>1</a:t>
            </a:r>
            <a:r>
              <a:rPr lang="en-US" sz="2000" i="0" dirty="0"/>
              <a:t>, C</a:t>
            </a:r>
            <a:r>
              <a:rPr lang="en-US" sz="2000" i="0" baseline="-25000" dirty="0"/>
              <a:t>2</a:t>
            </a:r>
            <a:r>
              <a:rPr lang="en-US" sz="2000" i="0" dirty="0"/>
              <a:t> near- universal:  </a:t>
            </a:r>
            <a:r>
              <a:rPr lang="en-US" sz="2000" dirty="0">
                <a:solidFill>
                  <a:srgbClr val="FF0000"/>
                </a:solidFill>
              </a:rPr>
              <a:t>C</a:t>
            </a:r>
            <a:r>
              <a:rPr lang="en-US" sz="2000" i="0" baseline="-25000" dirty="0">
                <a:solidFill>
                  <a:srgbClr val="FF0000"/>
                </a:solidFill>
              </a:rPr>
              <a:t>1</a:t>
            </a:r>
            <a:r>
              <a:rPr lang="en-US" sz="2000" i="0" dirty="0">
                <a:solidFill>
                  <a:srgbClr val="FF0000"/>
                </a:solidFill>
              </a:rPr>
              <a:t> = 17.4 and </a:t>
            </a:r>
            <a:r>
              <a:rPr lang="en-US" sz="2000" dirty="0">
                <a:solidFill>
                  <a:srgbClr val="FF0000"/>
                </a:solidFill>
              </a:rPr>
              <a:t>C</a:t>
            </a:r>
            <a:r>
              <a:rPr lang="en-US" sz="2000" i="0" baseline="-25000" dirty="0">
                <a:solidFill>
                  <a:srgbClr val="FF0000"/>
                </a:solidFill>
              </a:rPr>
              <a:t>2</a:t>
            </a:r>
            <a:r>
              <a:rPr lang="en-US" sz="2000" i="0" dirty="0">
                <a:solidFill>
                  <a:srgbClr val="FF0000"/>
                </a:solidFill>
              </a:rPr>
              <a:t> = 51.6 K = T</a:t>
            </a:r>
            <a:r>
              <a:rPr lang="en-US" sz="2000" i="0" baseline="-25000" dirty="0">
                <a:solidFill>
                  <a:srgbClr val="FF0000"/>
                </a:solidFill>
              </a:rPr>
              <a:t>G</a:t>
            </a:r>
            <a:r>
              <a:rPr lang="en-US" sz="2000" i="0" dirty="0">
                <a:solidFill>
                  <a:srgbClr val="FF0000"/>
                </a:solidFill>
              </a:rPr>
              <a:t> – T</a:t>
            </a:r>
            <a:r>
              <a:rPr lang="en-US" sz="2000" i="0" baseline="-25000" dirty="0">
                <a:solidFill>
                  <a:srgbClr val="FF0000"/>
                </a:solidFill>
              </a:rPr>
              <a:t>VF</a:t>
            </a:r>
          </a:p>
          <a:p>
            <a:endParaRPr lang="en-US" sz="2000" i="0" baseline="-25000" dirty="0"/>
          </a:p>
          <a:p>
            <a:r>
              <a:rPr lang="en-US" sz="2000" i="0" dirty="0"/>
              <a:t>      </a:t>
            </a:r>
            <a:r>
              <a:rPr lang="en-US" sz="2800" i="0" dirty="0" err="1"/>
              <a:t>a</a:t>
            </a:r>
            <a:r>
              <a:rPr lang="en-US" sz="2800" i="0" baseline="-25000" dirty="0" err="1"/>
              <a:t>T</a:t>
            </a:r>
            <a:r>
              <a:rPr lang="en-US" sz="2800" i="0" dirty="0"/>
              <a:t> : </a:t>
            </a:r>
            <a:r>
              <a:rPr lang="en-US" sz="2800" b="1" i="0" dirty="0"/>
              <a:t>Williams- </a:t>
            </a:r>
            <a:r>
              <a:rPr lang="en-US" sz="2800" b="1" i="0" dirty="0" err="1"/>
              <a:t>Landel</a:t>
            </a:r>
            <a:r>
              <a:rPr lang="en-US" sz="2800" b="1" i="0" dirty="0"/>
              <a:t>- Ferry </a:t>
            </a:r>
            <a:r>
              <a:rPr lang="en-US" sz="2800" i="0" dirty="0"/>
              <a:t>(WLF)</a:t>
            </a:r>
            <a:r>
              <a:rPr lang="en-US" sz="3200" i="0" dirty="0"/>
              <a:t> </a:t>
            </a:r>
            <a:r>
              <a:rPr lang="en-US" i="0" dirty="0"/>
              <a:t>scaling factor  </a:t>
            </a:r>
            <a:endParaRPr lang="en-US" sz="2800" b="1" i="0" dirty="0">
              <a:solidFill>
                <a:srgbClr val="FF0000"/>
              </a:solidFill>
            </a:endParaRPr>
          </a:p>
          <a:p>
            <a:r>
              <a:rPr lang="en-US" i="0" dirty="0"/>
              <a:t> 	aka </a:t>
            </a:r>
            <a:r>
              <a:rPr lang="en-US" i="0" dirty="0">
                <a:solidFill>
                  <a:srgbClr val="FF0000"/>
                </a:solidFill>
              </a:rPr>
              <a:t>‘time- temperature superposition</a:t>
            </a:r>
            <a:r>
              <a:rPr lang="en-US" sz="3200" i="0" dirty="0">
                <a:solidFill>
                  <a:srgbClr val="FF0000"/>
                </a:solidFill>
              </a:rPr>
              <a:t>’			   </a:t>
            </a:r>
            <a:r>
              <a:rPr lang="en-US" sz="2800" b="1" i="0" dirty="0">
                <a:solidFill>
                  <a:srgbClr val="FF0000"/>
                </a:solidFill>
              </a:rPr>
              <a:t>P4.2</a:t>
            </a:r>
          </a:p>
          <a:p>
            <a:endParaRPr lang="en-US" sz="2800" b="1" dirty="0">
              <a:solidFill>
                <a:srgbClr val="FF0000"/>
              </a:solidFill>
            </a:endParaRPr>
          </a:p>
          <a:p>
            <a:r>
              <a:rPr lang="en-US" sz="2800" b="1" i="0" dirty="0">
                <a:solidFill>
                  <a:srgbClr val="FF0000"/>
                </a:solidFill>
              </a:rPr>
              <a:t>	</a:t>
            </a:r>
            <a:r>
              <a:rPr lang="en-US" sz="2400" i="0" dirty="0">
                <a:solidFill>
                  <a:srgbClr val="000000"/>
                </a:solidFill>
              </a:rPr>
              <a:t>…</a:t>
            </a:r>
          </a:p>
          <a:p>
            <a:endParaRPr lang="en-US" sz="1600" i="0" baseline="-25000" dirty="0"/>
          </a:p>
        </p:txBody>
      </p:sp>
      <p:graphicFrame>
        <p:nvGraphicFramePr>
          <p:cNvPr id="7" name="Object 5"/>
          <p:cNvGraphicFramePr>
            <a:graphicFrameLocks noChangeAspect="1"/>
          </p:cNvGraphicFramePr>
          <p:nvPr/>
        </p:nvGraphicFramePr>
        <p:xfrm>
          <a:off x="1295400" y="4083720"/>
          <a:ext cx="7340347" cy="869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17" name="Equation" r:id="rId3" imgW="1447800" imgH="330200" progId="Equation.3">
                  <p:embed/>
                </p:oleObj>
              </mc:Choice>
              <mc:Fallback>
                <p:oleObj name="Equation" r:id="rId3" imgW="1447800" imgH="330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083720"/>
                        <a:ext cx="7340347" cy="8692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420100" cy="1143000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9753600" cy="4114800"/>
          </a:xfrm>
        </p:spPr>
        <p:txBody>
          <a:bodyPr/>
          <a:lstStyle/>
          <a:p>
            <a:r>
              <a:rPr lang="en-US" dirty="0"/>
              <a:t>Appreciate alternatives to conventional solid state physics</a:t>
            </a:r>
          </a:p>
          <a:p>
            <a:pPr>
              <a:buNone/>
            </a:pPr>
            <a:r>
              <a:rPr lang="en-US" dirty="0"/>
              <a:t>		</a:t>
            </a:r>
            <a:r>
              <a:rPr lang="en-US" sz="2400" dirty="0"/>
              <a:t>‘Molecular materials’, in particular polymers</a:t>
            </a:r>
          </a:p>
          <a:p>
            <a:r>
              <a:rPr lang="en-US" dirty="0"/>
              <a:t>See physics beyond the periodic crystal</a:t>
            </a:r>
          </a:p>
          <a:p>
            <a:pPr>
              <a:buNone/>
            </a:pPr>
            <a:r>
              <a:rPr lang="en-US" dirty="0"/>
              <a:t>		</a:t>
            </a:r>
            <a:r>
              <a:rPr lang="en-US" sz="2400" dirty="0"/>
              <a:t>e.g. glasses, ‘scaling laws’, liquid crystals, micelles,..</a:t>
            </a:r>
          </a:p>
          <a:p>
            <a:r>
              <a:rPr lang="en-US" dirty="0"/>
              <a:t>Meet molecular engineering materials, and devices</a:t>
            </a:r>
          </a:p>
          <a:p>
            <a:pPr>
              <a:buNone/>
            </a:pPr>
            <a:r>
              <a:rPr lang="en-US" dirty="0"/>
              <a:t>		</a:t>
            </a:r>
            <a:r>
              <a:rPr lang="en-US" sz="2400" dirty="0"/>
              <a:t>e.g. polymers, rubbers, liquid crystal displays</a:t>
            </a:r>
          </a:p>
          <a:p>
            <a:r>
              <a:rPr lang="en-US" dirty="0"/>
              <a:t>See synergies of Physics with other sciences</a:t>
            </a:r>
          </a:p>
          <a:p>
            <a:pPr>
              <a:buNone/>
            </a:pPr>
            <a:r>
              <a:rPr lang="en-US" dirty="0"/>
              <a:t>		</a:t>
            </a:r>
            <a:r>
              <a:rPr lang="en-US" sz="2400" dirty="0"/>
              <a:t>e.g. physical chemistry, life sciences</a:t>
            </a:r>
          </a:p>
          <a:p>
            <a:r>
              <a:rPr lang="en-US" dirty="0"/>
              <a:t>Understand ‘self assembly’ of molecular materials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1524000"/>
            <a:ext cx="8420100" cy="1143000"/>
          </a:xfrm>
        </p:spPr>
        <p:txBody>
          <a:bodyPr/>
          <a:lstStyle/>
          <a:p>
            <a:r>
              <a:rPr lang="en-GB" dirty="0"/>
              <a:t>Lecture #1</a:t>
            </a:r>
            <a:br>
              <a:rPr lang="en-GB" dirty="0"/>
            </a:br>
            <a:r>
              <a:rPr lang="en-GB" sz="2800" dirty="0">
                <a:solidFill>
                  <a:srgbClr val="FF0000"/>
                </a:solidFill>
              </a:rPr>
              <a:t>Soft matter </a:t>
            </a:r>
            <a:r>
              <a:rPr lang="en-GB" sz="2800" i="1" dirty="0">
                <a:solidFill>
                  <a:srgbClr val="FF0000"/>
                </a:solidFill>
              </a:rPr>
              <a:t>aka</a:t>
            </a:r>
            <a:r>
              <a:rPr lang="en-GB" sz="2800" dirty="0">
                <a:solidFill>
                  <a:srgbClr val="FF0000"/>
                </a:solidFill>
              </a:rPr>
              <a:t> ‘molecular materials’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3200400"/>
            <a:ext cx="9525000" cy="3124200"/>
          </a:xfrm>
        </p:spPr>
        <p:txBody>
          <a:bodyPr/>
          <a:lstStyle/>
          <a:p>
            <a:r>
              <a:rPr lang="en-GB" dirty="0"/>
              <a:t>What do we mean by ‘soft matter’? ‘Hard’ </a:t>
            </a:r>
            <a:r>
              <a:rPr lang="en-GB" i="1" dirty="0" err="1"/>
              <a:t>vs</a:t>
            </a:r>
            <a:r>
              <a:rPr lang="en-GB" dirty="0"/>
              <a:t> ‘Soft’</a:t>
            </a:r>
          </a:p>
          <a:p>
            <a:r>
              <a:rPr lang="en-GB" dirty="0"/>
              <a:t>‘Molecular materials’</a:t>
            </a:r>
          </a:p>
          <a:p>
            <a:pPr>
              <a:buNone/>
            </a:pP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324130" y="609600"/>
            <a:ext cx="958187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0" dirty="0">
                <a:solidFill>
                  <a:srgbClr val="FF0000"/>
                </a:solidFill>
              </a:rPr>
              <a:t>Pt. 1 Introduction, molecular forces, bulk mechanics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420100" cy="1143000"/>
          </a:xfrm>
        </p:spPr>
        <p:txBody>
          <a:bodyPr/>
          <a:lstStyle/>
          <a:p>
            <a:r>
              <a:rPr lang="en-US" dirty="0"/>
              <a:t>‘hard’ </a:t>
            </a:r>
            <a:r>
              <a:rPr lang="en-US" i="1" dirty="0"/>
              <a:t>vs. </a:t>
            </a:r>
            <a:r>
              <a:rPr lang="en-US" dirty="0"/>
              <a:t>‘soft’ matter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95400"/>
            <a:ext cx="2856492" cy="21308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24200" y="1143000"/>
            <a:ext cx="6934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/>
              <a:t>Solid state physics: The </a:t>
            </a:r>
            <a:r>
              <a:rPr lang="en-US" b="1" i="0" dirty="0">
                <a:solidFill>
                  <a:srgbClr val="FF0000"/>
                </a:solidFill>
              </a:rPr>
              <a:t>unit cell </a:t>
            </a:r>
            <a:r>
              <a:rPr lang="en-US" i="0" dirty="0"/>
              <a:t>is the basic unit</a:t>
            </a:r>
          </a:p>
          <a:p>
            <a:r>
              <a:rPr lang="en-US" i="0" dirty="0" err="1">
                <a:sym typeface="Wingdings"/>
              </a:rPr>
              <a:t></a:t>
            </a:r>
            <a:r>
              <a:rPr lang="en-US" i="0" dirty="0">
                <a:sym typeface="Wingdings"/>
              </a:rPr>
              <a:t> Periodic crystal, wave- like excitations, </a:t>
            </a:r>
            <a:r>
              <a:rPr lang="en-US" i="0" dirty="0" err="1">
                <a:sym typeface="Wingdings"/>
              </a:rPr>
              <a:t>E(</a:t>
            </a:r>
            <a:r>
              <a:rPr lang="en-US" b="1" i="0" dirty="0" err="1">
                <a:sym typeface="Wingdings"/>
              </a:rPr>
              <a:t>k</a:t>
            </a:r>
            <a:r>
              <a:rPr lang="en-US" i="0" dirty="0">
                <a:sym typeface="Wingdings"/>
              </a:rPr>
              <a:t>)</a:t>
            </a:r>
            <a:endParaRPr lang="en-US" i="0" dirty="0"/>
          </a:p>
          <a:p>
            <a:pPr>
              <a:buFont typeface="Wingdings" pitchFamily="-105" charset="2"/>
              <a:buChar char="à"/>
            </a:pPr>
            <a:r>
              <a:rPr lang="en-US" i="0" dirty="0">
                <a:sym typeface="Wingdings"/>
              </a:rPr>
              <a:t> Often, high melting temperature</a:t>
            </a:r>
          </a:p>
          <a:p>
            <a:pPr>
              <a:buFont typeface="Wingdings" pitchFamily="-105" charset="2"/>
              <a:buChar char="à"/>
            </a:pPr>
            <a:r>
              <a:rPr lang="en-US" i="0" dirty="0">
                <a:sym typeface="Wingdings"/>
              </a:rPr>
              <a:t> But: when dissolved (e.g. water, acid):</a:t>
            </a:r>
          </a:p>
          <a:p>
            <a:r>
              <a:rPr lang="en-US" i="0" dirty="0">
                <a:sym typeface="Wingdings"/>
              </a:rPr>
              <a:t>Unit cell falls apart. Same chemical elements, but very different properties.</a:t>
            </a:r>
          </a:p>
          <a:p>
            <a:pPr>
              <a:buFont typeface="Wingdings" pitchFamily="-105" charset="2"/>
              <a:buChar char="à"/>
            </a:pPr>
            <a:endParaRPr lang="en-US" i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64" y="3727031"/>
            <a:ext cx="2540000" cy="2286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85092" y="3578613"/>
            <a:ext cx="7162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/>
              <a:t>Soft matter: The </a:t>
            </a:r>
            <a:r>
              <a:rPr lang="en-US" b="1" i="0" dirty="0">
                <a:solidFill>
                  <a:srgbClr val="FF0000"/>
                </a:solidFill>
              </a:rPr>
              <a:t>molecule</a:t>
            </a:r>
            <a:r>
              <a:rPr lang="en-US" i="0" dirty="0"/>
              <a:t> is the basic unit</a:t>
            </a:r>
          </a:p>
          <a:p>
            <a:r>
              <a:rPr lang="en-US" i="0" dirty="0" err="1">
                <a:sym typeface="Wingdings"/>
              </a:rPr>
              <a:t></a:t>
            </a:r>
            <a:r>
              <a:rPr lang="en-US" i="0" dirty="0">
                <a:sym typeface="Wingdings"/>
              </a:rPr>
              <a:t> ! Also </a:t>
            </a:r>
            <a:r>
              <a:rPr lang="en-US" dirty="0">
                <a:sym typeface="Wingdings"/>
              </a:rPr>
              <a:t>may</a:t>
            </a:r>
            <a:r>
              <a:rPr lang="en-US" i="0" dirty="0">
                <a:sym typeface="Wingdings"/>
              </a:rPr>
              <a:t> form crystals (‘molecular crystals’)</a:t>
            </a:r>
          </a:p>
          <a:p>
            <a:pPr>
              <a:buFont typeface="Wingdings" pitchFamily="-105" charset="2"/>
              <a:buChar char="à"/>
            </a:pPr>
            <a:r>
              <a:rPr lang="en-US" i="0" dirty="0">
                <a:sym typeface="Wingdings"/>
              </a:rPr>
              <a:t> But molecular properties dominate</a:t>
            </a:r>
          </a:p>
          <a:p>
            <a:pPr>
              <a:buFont typeface="Wingdings" pitchFamily="-105" charset="2"/>
              <a:buChar char="à"/>
            </a:pPr>
            <a:r>
              <a:rPr lang="en-US" i="0" dirty="0">
                <a:sym typeface="Wingdings"/>
              </a:rPr>
              <a:t> </a:t>
            </a:r>
            <a:r>
              <a:rPr lang="en-US" i="0" dirty="0" err="1">
                <a:sym typeface="Wingdings"/>
              </a:rPr>
              <a:t>Localised</a:t>
            </a:r>
            <a:r>
              <a:rPr lang="en-US" i="0" dirty="0">
                <a:sym typeface="Wingdings"/>
              </a:rPr>
              <a:t> excitations</a:t>
            </a:r>
          </a:p>
          <a:p>
            <a:pPr>
              <a:buFont typeface="Wingdings" pitchFamily="-105" charset="2"/>
              <a:buChar char="à"/>
            </a:pPr>
            <a:r>
              <a:rPr lang="en-US" i="0" dirty="0">
                <a:sym typeface="Wingdings"/>
              </a:rPr>
              <a:t> Dissolves (e.g. water, organic solvent): Molecules are retained / stay together </a:t>
            </a:r>
          </a:p>
          <a:p>
            <a:r>
              <a:rPr lang="en-US" i="0" dirty="0">
                <a:sym typeface="Wingdings"/>
              </a:rPr>
              <a:t>Many properties are retained.</a:t>
            </a:r>
          </a:p>
          <a:p>
            <a:endParaRPr lang="en-US" i="0" dirty="0"/>
          </a:p>
        </p:txBody>
      </p:sp>
      <p:sp>
        <p:nvSpPr>
          <p:cNvPr id="3" name="TextBox 2"/>
          <p:cNvSpPr txBox="1"/>
          <p:nvPr/>
        </p:nvSpPr>
        <p:spPr>
          <a:xfrm>
            <a:off x="1635763" y="6316336"/>
            <a:ext cx="4668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solidFill>
                  <a:srgbClr val="FF0000"/>
                </a:solidFill>
              </a:rPr>
              <a:t>Key player: Solvents (incl. water)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3992"/>
            <a:ext cx="9525000" cy="1143000"/>
          </a:xfrm>
        </p:spPr>
        <p:txBody>
          <a:bodyPr/>
          <a:lstStyle/>
          <a:p>
            <a:r>
              <a:rPr lang="en-US" dirty="0"/>
              <a:t>Molecular materials: Carbon</a:t>
            </a:r>
            <a:br>
              <a:rPr lang="en-US" dirty="0"/>
            </a:br>
            <a:r>
              <a:rPr lang="en-US" sz="2400" dirty="0">
                <a:solidFill>
                  <a:srgbClr val="FF0000"/>
                </a:solidFill>
              </a:rPr>
              <a:t>’organic’ </a:t>
            </a:r>
            <a:r>
              <a:rPr lang="en-US" sz="2400" dirty="0"/>
              <a:t>molecules: </a:t>
            </a:r>
            <a:r>
              <a:rPr lang="en-US" sz="2400" i="1" dirty="0"/>
              <a:t>Contains at least one C-H bond </a:t>
            </a:r>
            <a:r>
              <a:rPr lang="en-US" sz="2400" dirty="0"/>
              <a:t/>
            </a:r>
            <a:br>
              <a:rPr lang="en-US" sz="2400" dirty="0"/>
            </a:br>
            <a:endParaRPr lang="en-US" sz="20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55980"/>
          <a:stretch/>
        </p:blipFill>
        <p:spPr>
          <a:xfrm>
            <a:off x="4368848" y="1516695"/>
            <a:ext cx="4884697" cy="12508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17296" y="4178579"/>
            <a:ext cx="267055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solidFill>
                  <a:srgbClr val="FF0000"/>
                </a:solidFill>
              </a:rPr>
              <a:t>‘</a:t>
            </a:r>
            <a:r>
              <a:rPr lang="en-US" i="0" dirty="0" err="1">
                <a:solidFill>
                  <a:srgbClr val="FF0000"/>
                </a:solidFill>
              </a:rPr>
              <a:t>Tetraeder</a:t>
            </a:r>
            <a:r>
              <a:rPr lang="en-US" i="0" dirty="0">
                <a:solidFill>
                  <a:srgbClr val="FF0000"/>
                </a:solidFill>
              </a:rPr>
              <a:t>’</a:t>
            </a:r>
            <a:r>
              <a:rPr lang="en-US" b="1" i="0" dirty="0">
                <a:solidFill>
                  <a:srgbClr val="FF0000"/>
                </a:solidFill>
              </a:rPr>
              <a:t> P1.1</a:t>
            </a:r>
          </a:p>
          <a:p>
            <a:r>
              <a:rPr lang="en-US" sz="1400" i="0" dirty="0"/>
              <a:t>Angle </a:t>
            </a:r>
            <a:r>
              <a:rPr lang="en-US" sz="1400" i="0" dirty="0" err="1"/>
              <a:t>btwn</a:t>
            </a:r>
            <a:r>
              <a:rPr lang="en-US" sz="1400" i="0" dirty="0"/>
              <a:t> bonds = 109.5</a:t>
            </a:r>
            <a:r>
              <a:rPr lang="en-US" sz="1400" i="0" baseline="30000" dirty="0"/>
              <a:t>o</a:t>
            </a:r>
          </a:p>
        </p:txBody>
      </p:sp>
      <p:pic>
        <p:nvPicPr>
          <p:cNvPr id="1026" name="Picture 2" descr="http://www.ochempal.org/wp-content/images/H/hybridization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4" y="1542603"/>
            <a:ext cx="3248025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ochempal.org/wp-content/images/H/hybridization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" y="4207976"/>
            <a:ext cx="4734776" cy="208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4455" y="253193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‘Promotion’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793283" y="4471159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‘</a:t>
            </a:r>
            <a:r>
              <a:rPr lang="en-US" sz="1800" dirty="0" smtClean="0">
                <a:solidFill>
                  <a:srgbClr val="FF0000"/>
                </a:solidFill>
              </a:rPr>
              <a:t>Hybridization</a:t>
            </a:r>
            <a:r>
              <a:rPr lang="zh-CN" altLang="en-US" sz="1800" dirty="0" smtClean="0">
                <a:solidFill>
                  <a:srgbClr val="FF0000"/>
                </a:solidFill>
              </a:rPr>
              <a:t>（杂化）</a:t>
            </a:r>
            <a:r>
              <a:rPr lang="en-US" sz="1800" dirty="0" smtClean="0">
                <a:solidFill>
                  <a:srgbClr val="FF0000"/>
                </a:solidFill>
              </a:rPr>
              <a:t>’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480" y="1171552"/>
            <a:ext cx="2186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 orbitals: 6 e</a:t>
            </a:r>
            <a:r>
              <a:rPr lang="en-US" baseline="300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22258" y="1057540"/>
            <a:ext cx="2278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x 2s + 3 x 2p: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/>
          <a:srcRect b="24603"/>
          <a:stretch/>
        </p:blipFill>
        <p:spPr>
          <a:xfrm>
            <a:off x="5220447" y="3419683"/>
            <a:ext cx="2483816" cy="2343422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 bwMode="auto">
          <a:xfrm>
            <a:off x="6382778" y="2903772"/>
            <a:ext cx="27503" cy="56353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6949261" y="3159531"/>
            <a:ext cx="20441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Hybridisation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  <a:p>
            <a:r>
              <a:rPr lang="en-US" dirty="0"/>
              <a:t>4 x sp</a:t>
            </a:r>
            <a:r>
              <a:rPr lang="en-US" baseline="30000" dirty="0"/>
              <a:t>3</a:t>
            </a:r>
            <a:r>
              <a:rPr lang="en-US" dirty="0"/>
              <a:t> hybrid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183176" y="3154499"/>
            <a:ext cx="19303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4 x sp</a:t>
            </a:r>
            <a:r>
              <a:rPr lang="en-US" sz="2000" baseline="30000" dirty="0"/>
              <a:t>3</a:t>
            </a:r>
            <a:r>
              <a:rPr lang="en-US" sz="2000" dirty="0"/>
              <a:t> hybrids:</a:t>
            </a:r>
          </a:p>
          <a:p>
            <a:r>
              <a:rPr lang="en-US" sz="2000" dirty="0"/>
              <a:t>4 x 1 e</a:t>
            </a:r>
            <a:r>
              <a:rPr lang="en-US" sz="2000" baseline="30000" dirty="0"/>
              <a:t>-</a:t>
            </a:r>
            <a:r>
              <a:rPr lang="en-US" sz="2000" dirty="0"/>
              <a:t> orbitals</a:t>
            </a:r>
          </a:p>
          <a:p>
            <a:r>
              <a:rPr lang="en-US" sz="2000" dirty="0"/>
              <a:t>Want 2</a:t>
            </a:r>
            <a:r>
              <a:rPr lang="en-US" sz="2000" baseline="30000" dirty="0"/>
              <a:t>nd</a:t>
            </a:r>
            <a:r>
              <a:rPr lang="en-US" sz="2000" dirty="0"/>
              <a:t> e</a:t>
            </a:r>
            <a:r>
              <a:rPr lang="en-US" sz="2000" baseline="30000" dirty="0"/>
              <a:t>-</a:t>
            </a:r>
            <a:r>
              <a:rPr lang="mr-IN" sz="2000" dirty="0"/>
              <a:t>…</a:t>
            </a:r>
            <a:endParaRPr lang="en-US" sz="2000" dirty="0"/>
          </a:p>
        </p:txBody>
      </p:sp>
      <p:sp>
        <p:nvSpPr>
          <p:cNvPr id="1024" name="TextBox 1023"/>
          <p:cNvSpPr txBox="1"/>
          <p:nvPr/>
        </p:nvSpPr>
        <p:spPr>
          <a:xfrm>
            <a:off x="494242" y="5969397"/>
            <a:ext cx="63307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4 bonds from sp</a:t>
            </a:r>
            <a:r>
              <a:rPr lang="en-US" sz="1800" baseline="30000" dirty="0"/>
              <a:t>3</a:t>
            </a:r>
            <a:r>
              <a:rPr lang="en-US" sz="1800" dirty="0"/>
              <a:t> hybrids: ‘Saturated’ C (single bonds only)</a:t>
            </a:r>
          </a:p>
          <a:p>
            <a:r>
              <a:rPr lang="en-US" sz="1800" dirty="0"/>
              <a:t>Also: sp</a:t>
            </a:r>
            <a:r>
              <a:rPr lang="en-US" sz="1800" baseline="30000" dirty="0"/>
              <a:t>2</a:t>
            </a:r>
            <a:r>
              <a:rPr lang="en-US" sz="1800" dirty="0"/>
              <a:t>, </a:t>
            </a:r>
            <a:r>
              <a:rPr lang="en-US" sz="1800" dirty="0" err="1"/>
              <a:t>sp</a:t>
            </a:r>
            <a:r>
              <a:rPr lang="en-US" sz="1800" dirty="0"/>
              <a:t> hybrids </a:t>
            </a:r>
            <a:r>
              <a:rPr lang="en-US" sz="1800" dirty="0">
                <a:sym typeface="Wingdings"/>
              </a:rPr>
              <a:t> ‘unsaturated’ C (double/triple bonds)</a:t>
            </a:r>
          </a:p>
          <a:p>
            <a:r>
              <a:rPr lang="en-US" sz="1800" dirty="0">
                <a:sym typeface="Wingdings"/>
              </a:rPr>
              <a:t>Different geometry molecular shape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l="5856" r="10953" b="29307"/>
          <a:stretch/>
        </p:blipFill>
        <p:spPr>
          <a:xfrm>
            <a:off x="8189868" y="4862770"/>
            <a:ext cx="1440160" cy="14262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74419" y="6283287"/>
            <a:ext cx="1755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J H van ‘t Hoff</a:t>
            </a:r>
          </a:p>
          <a:p>
            <a:r>
              <a:rPr lang="en-US" sz="1600" dirty="0"/>
              <a:t>Nobel Prize 1901</a:t>
            </a:r>
          </a:p>
        </p:txBody>
      </p:sp>
    </p:spTree>
    <p:extLst>
      <p:ext uri="{BB962C8B-B14F-4D97-AF65-F5344CB8AC3E}">
        <p14:creationId xmlns:p14="http://schemas.microsoft.com/office/powerpoint/2010/main" val="1662091501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13816</TotalTime>
  <Words>2380</Words>
  <Application>Microsoft Office PowerPoint</Application>
  <PresentationFormat>A4 Paper (210x297 mm)</PresentationFormat>
  <Paragraphs>571</Paragraphs>
  <Slides>40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ＭＳ Ｐゴシック</vt:lpstr>
      <vt:lpstr>Palatino</vt:lpstr>
      <vt:lpstr>Arial</vt:lpstr>
      <vt:lpstr>Symbol</vt:lpstr>
      <vt:lpstr>Times</vt:lpstr>
      <vt:lpstr>Wingdings</vt:lpstr>
      <vt:lpstr>Blank Presentation</vt:lpstr>
      <vt:lpstr>Equation</vt:lpstr>
      <vt:lpstr>Document</vt:lpstr>
      <vt:lpstr>PHY377/477 Soft Condensed Matter  </vt:lpstr>
      <vt:lpstr>Lecture #0 Soft Matter course content</vt:lpstr>
      <vt:lpstr>PowerPoint Presentation</vt:lpstr>
      <vt:lpstr>PowerPoint Presentation</vt:lpstr>
      <vt:lpstr>PowerPoint Presentation</vt:lpstr>
      <vt:lpstr>Objectives</vt:lpstr>
      <vt:lpstr>Lecture #1 Soft matter aka ‘molecular materials’</vt:lpstr>
      <vt:lpstr>‘hard’ vs. ‘soft’ matter</vt:lpstr>
      <vt:lpstr>Molecular materials: Carbon ’organic’ molecules: Contains at least one C-H bond  </vt:lpstr>
      <vt:lpstr>Molecular materials Illustrating（说明） organic molecules and their shapes</vt:lpstr>
      <vt:lpstr>Molecular materials Examples of organic molecules: Rings</vt:lpstr>
      <vt:lpstr>Molecular materials Big rings: Macrocycles</vt:lpstr>
      <vt:lpstr>Molecular materials Amino acids</vt:lpstr>
      <vt:lpstr>Molecular materials Some more organic molecules…</vt:lpstr>
      <vt:lpstr>Summary Lecture #1 Soft matter aka ‘molecular materials’</vt:lpstr>
      <vt:lpstr>Lecture #2 Gases, Liquids, Solids</vt:lpstr>
      <vt:lpstr>Gases, liquids, and solids</vt:lpstr>
      <vt:lpstr>Potential energy-separation curves</vt:lpstr>
      <vt:lpstr>Bonding vs. attractive interactions</vt:lpstr>
      <vt:lpstr>The three (common) states of matter</vt:lpstr>
      <vt:lpstr>Blends Coexistence of phases is common</vt:lpstr>
      <vt:lpstr>Summary: Lecture #2 Gases, Liquids, Solids</vt:lpstr>
      <vt:lpstr>Lecture #3 Mechanical properties of soft matter</vt:lpstr>
      <vt:lpstr>Linear mechanical behaviour I</vt:lpstr>
      <vt:lpstr>Linear mechanical behaviour II</vt:lpstr>
      <vt:lpstr>Shear thinning and thickening</vt:lpstr>
      <vt:lpstr>Viscoelastic behaviour</vt:lpstr>
      <vt:lpstr>Relaxation time t</vt:lpstr>
      <vt:lpstr>Viscous flow of simple fluids, e.g. water</vt:lpstr>
      <vt:lpstr>PowerPoint Presentation</vt:lpstr>
      <vt:lpstr>Summary: Lecture #3 Mechanical properties of soft matter</vt:lpstr>
      <vt:lpstr>Lecture #4:  The Glass transition</vt:lpstr>
      <vt:lpstr>Glasses are common</vt:lpstr>
      <vt:lpstr>PowerPoint Presentation</vt:lpstr>
      <vt:lpstr>PowerPoint Presentation</vt:lpstr>
      <vt:lpstr>PowerPoint Presentation</vt:lpstr>
      <vt:lpstr>TG vs. Phase transitions</vt:lpstr>
      <vt:lpstr>TG: Thermodynamics</vt:lpstr>
      <vt:lpstr>Entropy and TG: Kauzmann paradox</vt:lpstr>
      <vt:lpstr>Summary: Lecture #4 The Glass transition</vt:lpstr>
    </vt:vector>
  </TitlesOfParts>
  <Company>University of Sheffield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PHY469 Soft Condensed Matter Dr Mark Geoghegan</dc:title>
  <dc:creator>Mark Geoghegan</dc:creator>
  <cp:lastModifiedBy>Xiangyu Mao</cp:lastModifiedBy>
  <cp:revision>286</cp:revision>
  <cp:lastPrinted>2015-09-10T12:39:00Z</cp:lastPrinted>
  <dcterms:created xsi:type="dcterms:W3CDTF">2016-10-05T09:08:21Z</dcterms:created>
  <dcterms:modified xsi:type="dcterms:W3CDTF">2018-11-17T14:46:56Z</dcterms:modified>
</cp:coreProperties>
</file>